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78" r:id="rId3"/>
    <p:sldId id="379" r:id="rId4"/>
    <p:sldId id="344" r:id="rId5"/>
    <p:sldId id="350" r:id="rId6"/>
    <p:sldId id="345" r:id="rId7"/>
    <p:sldId id="374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47" r:id="rId20"/>
    <p:sldId id="348" r:id="rId21"/>
    <p:sldId id="349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75" r:id="rId30"/>
    <p:sldId id="380" r:id="rId31"/>
    <p:sldId id="381" r:id="rId32"/>
    <p:sldId id="382" r:id="rId33"/>
    <p:sldId id="383" r:id="rId34"/>
    <p:sldId id="376" r:id="rId35"/>
    <p:sldId id="377" r:id="rId36"/>
    <p:sldId id="384" r:id="rId37"/>
    <p:sldId id="3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5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21F1-85CC-4BC8-AD9B-D38FD4BDC72F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86F9-6E8B-45C2-AA1E-6A67AC3C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86F9-6E8B-45C2-AA1E-6A67AC3C50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F7C67C-2118-4D11-B29F-39DD1045ED57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721E34-A800-45DB-943E-6E33F6EAE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e.gov.t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 l="6944" t="17391" r="7692" b="24485"/>
          <a:stretch>
            <a:fillRect/>
          </a:stretch>
        </p:blipFill>
        <p:spPr bwMode="auto">
          <a:xfrm>
            <a:off x="1219200" y="1524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0" y="2819400"/>
            <a:ext cx="7467600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51560" y="2971800"/>
            <a:ext cx="8092440" cy="2057400"/>
          </a:xfrm>
        </p:spPr>
        <p:txBody>
          <a:bodyPr>
            <a:noAutofit/>
          </a:bodyPr>
          <a:lstStyle/>
          <a:p>
            <a:endParaRPr lang="en-US" sz="3800" dirty="0" smtClean="0">
              <a:latin typeface="+mj-lt"/>
            </a:endParaRPr>
          </a:p>
          <a:p>
            <a:pPr marL="0" algn="ctr">
              <a:spcBef>
                <a:spcPts val="0"/>
              </a:spcBef>
            </a:pPr>
            <a:r>
              <a:rPr lang="en-US" sz="3800" b="1" dirty="0" smtClean="0">
                <a:latin typeface="+mj-lt"/>
              </a:rPr>
              <a:t>Decree-Law nº 35/2012</a:t>
            </a:r>
          </a:p>
          <a:p>
            <a:pPr marL="0" algn="ctr">
              <a:spcBef>
                <a:spcPts val="0"/>
              </a:spcBef>
            </a:pPr>
            <a:r>
              <a:rPr lang="en-US" sz="3800" b="1" dirty="0" smtClean="0">
                <a:latin typeface="+mj-lt"/>
              </a:rPr>
              <a:t>18 July 2012</a:t>
            </a:r>
            <a:endParaRPr lang="en-US" sz="3800" b="1" dirty="0">
              <a:latin typeface="+mj-lt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6019800" y="4800600"/>
            <a:ext cx="3124200" cy="2057400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Prepared by: </a:t>
            </a:r>
          </a:p>
          <a:p>
            <a:pPr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Jeánnie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Côrte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-Real</a:t>
            </a:r>
          </a:p>
          <a:p>
            <a:pPr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7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Saturday, 12 July 2014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CONTINUED – UNIPESSOAL, LDA. &amp; LDA.</a:t>
            </a:r>
          </a:p>
          <a:p>
            <a:pPr marL="457200" indent="-457200"/>
            <a:r>
              <a:rPr lang="en-US" sz="2000" b="1" dirty="0" smtClean="0"/>
              <a:t>	              </a:t>
            </a:r>
            <a: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</a:br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  12) 3 Copies = Each Document!</a:t>
            </a:r>
          </a:p>
          <a:p>
            <a:pPr marL="457200" indent="-457200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</a:t>
            </a:r>
            <a:r>
              <a:rPr lang="en-US" sz="1500" b="1" dirty="0" smtClean="0"/>
              <a:t> </a:t>
            </a:r>
            <a:r>
              <a:rPr lang="en-US" sz="2000" b="1" dirty="0" smtClean="0"/>
              <a:t>* Note: ~ LDA. = MAY Refer to be as S. A. </a:t>
            </a:r>
            <a:br>
              <a:rPr lang="en-US" sz="2000" b="1" dirty="0" smtClean="0"/>
            </a:br>
            <a:r>
              <a:rPr lang="en-US" sz="2000" b="1" dirty="0" smtClean="0"/>
              <a:t>      Number of Shareholders Min. 3 + Social Capital </a:t>
            </a:r>
            <a:br>
              <a:rPr lang="en-US" sz="2000" b="1" dirty="0" smtClean="0"/>
            </a:br>
            <a:r>
              <a:rPr lang="en-US" sz="2000" b="1" dirty="0" smtClean="0"/>
              <a:t>      Min. USD 50,000.00,-. BUT, depending on the </a:t>
            </a:r>
            <a:br>
              <a:rPr lang="en-US" sz="2000" b="1" dirty="0" smtClean="0"/>
            </a:br>
            <a:r>
              <a:rPr lang="en-US" sz="2000" b="1" dirty="0" smtClean="0"/>
              <a:t>      Shareholders!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S. A.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1) Legal Constitution or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(Business/Commercial Name </a:t>
            </a:r>
          </a:p>
          <a:p>
            <a:pPr marL="457200" indent="-457200"/>
            <a:r>
              <a:rPr lang="en-US" sz="2000" b="1" dirty="0" smtClean="0"/>
              <a:t>           – Right &amp; Clear = LEGIBLE): </a:t>
            </a:r>
            <a:br>
              <a:rPr lang="en-US" sz="2000" b="1" dirty="0" smtClean="0"/>
            </a:br>
            <a:r>
              <a:rPr lang="en-US" sz="2000" b="1" dirty="0" smtClean="0"/>
              <a:t>a. Single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, and / or</a:t>
            </a:r>
            <a:br>
              <a:rPr lang="en-US" sz="2000" b="1" dirty="0" smtClean="0"/>
            </a:br>
            <a:r>
              <a:rPr lang="en-US" sz="2000" b="1" dirty="0" smtClean="0"/>
              <a:t>b. General 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</a:t>
            </a:r>
          </a:p>
          <a:p>
            <a:pPr marL="457200" indent="-457200"/>
            <a:r>
              <a:rPr lang="en-US" sz="2000" b="1" dirty="0" smtClean="0"/>
              <a:t>	c.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of each Shareholder (in behalf of Enterprises)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2) Personal Identification Card (</a:t>
            </a:r>
            <a:r>
              <a:rPr lang="en-US" sz="2000" b="1" dirty="0" err="1" smtClean="0"/>
              <a:t>Cartão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Eleitoral</a:t>
            </a:r>
            <a:r>
              <a:rPr lang="en-US" sz="2000" b="1" dirty="0" smtClean="0"/>
              <a:t>)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3) Passport + Proof of Residence / Working Visa</a:t>
            </a:r>
            <a:br>
              <a:rPr lang="en-US" sz="2000" b="1" dirty="0" smtClean="0"/>
            </a:br>
            <a:r>
              <a:rPr lang="en-US" sz="2000" b="1" dirty="0" smtClean="0"/>
              <a:t>    (Only for Foreigners) – Ex. Visa of Class I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4) Number of Shareholders = Min. 3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   5) Social Capital = NO LIMIT! </a:t>
            </a:r>
            <a:br>
              <a:rPr lang="en-US" sz="2000" b="1" dirty="0" smtClean="0"/>
            </a:br>
            <a:r>
              <a:rPr lang="en-US" sz="2000" b="1" dirty="0" smtClean="0"/>
              <a:t>    Min. USD 50,000.00,- &amp; NO MAX. VALUE / AMOUNT.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 </a:t>
            </a:r>
            <a:r>
              <a:rPr lang="en-US" sz="1500" b="1" dirty="0" smtClean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CONTINUED – S. A. </a:t>
            </a:r>
          </a:p>
          <a:p>
            <a:pPr marL="457200" indent="-457200"/>
            <a:r>
              <a:rPr lang="en-US" sz="2000" b="1" dirty="0" smtClean="0"/>
              <a:t>	              </a:t>
            </a:r>
            <a: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2000" b="1" dirty="0" smtClean="0"/>
              <a:t>6) Map of Locality (Main &amp; Branch)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7) Admissibility of Firm = ATTENTION!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   8) Form of Tax Registry (Business/Individual TIN)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9) Certificate for Debt of Tax =  ATTENTION! “THE </a:t>
            </a:r>
            <a:br>
              <a:rPr lang="en-US" sz="2000" b="1" dirty="0" smtClean="0"/>
            </a:br>
            <a:r>
              <a:rPr lang="en-US" sz="2000" b="1" dirty="0" smtClean="0"/>
              <a:t>    DEADLINE”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10) Fill up the Forms (SERVE_F_1 – 3 _Eng)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11) It is a MUST to have:  Administrators = Uneven/</a:t>
            </a:r>
            <a:br>
              <a:rPr lang="en-US" sz="2000" b="1" dirty="0" smtClean="0"/>
            </a:br>
            <a:r>
              <a:rPr lang="en-US" sz="2000" b="1" dirty="0" smtClean="0"/>
              <a:t>      Impair (3) – Administrator 1 &amp; 2 Vocal / Vices.   </a:t>
            </a:r>
            <a:br>
              <a:rPr lang="en-US" sz="2000" b="1" dirty="0" smtClean="0"/>
            </a:br>
            <a:r>
              <a:rPr lang="en-US" sz="2000" b="1" dirty="0" smtClean="0"/>
              <a:t>      Secretary &amp; Single Fiscal / Auditor (1)</a:t>
            </a:r>
            <a:br>
              <a:rPr lang="en-US" sz="2000" b="1" dirty="0" smtClean="0"/>
            </a:br>
            <a:r>
              <a:rPr lang="en-US" sz="2000" b="1" dirty="0" smtClean="0"/>
              <a:t>      Note: Single Fiscal / Auditor </a:t>
            </a:r>
            <a:r>
              <a:rPr lang="en-US" sz="2000" dirty="0" smtClean="0"/>
              <a:t>≠</a:t>
            </a:r>
            <a:r>
              <a:rPr lang="en-US" sz="2000" b="1" dirty="0" smtClean="0"/>
              <a:t> Shareholders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CONTINUED – S. A. </a:t>
            </a:r>
          </a:p>
          <a:p>
            <a:pPr marL="457200" indent="-457200"/>
            <a:r>
              <a:rPr lang="en-US" sz="2000" b="1" dirty="0" smtClean="0"/>
              <a:t>	              </a:t>
            </a:r>
            <a: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2000" b="1" dirty="0" smtClean="0"/>
              <a:t>12) Submission of Financial Report (all related </a:t>
            </a:r>
            <a:br>
              <a:rPr lang="en-US" sz="2000" b="1" dirty="0" smtClean="0"/>
            </a:br>
            <a:r>
              <a:rPr lang="en-US" sz="2000" b="1" dirty="0" smtClean="0"/>
              <a:t>      expenses) – To competent Financial Institution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13) 3 Copies = Each Document!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R. P. = S. I.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1) Legal Constitution or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(Business/Commercial Name </a:t>
            </a:r>
          </a:p>
          <a:p>
            <a:pPr marL="457200" indent="-457200"/>
            <a:r>
              <a:rPr lang="en-US" sz="2000" b="1" dirty="0" smtClean="0"/>
              <a:t>           – Right &amp; Clear = LEGIBLE): </a:t>
            </a:r>
            <a:br>
              <a:rPr lang="en-US" sz="2000" b="1" dirty="0" smtClean="0"/>
            </a:br>
            <a:r>
              <a:rPr lang="en-US" sz="2000" b="1" dirty="0" smtClean="0"/>
              <a:t>a. General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2) Letter of Deliberation / Act or Minutes of Actual or </a:t>
            </a:r>
            <a:br>
              <a:rPr lang="en-US" sz="2000" b="1" dirty="0" smtClean="0"/>
            </a:br>
            <a:r>
              <a:rPr lang="en-US" sz="2000" b="1" dirty="0" smtClean="0"/>
              <a:t>     Latest General Assembly – Description on the interest </a:t>
            </a:r>
            <a:br>
              <a:rPr lang="en-US" sz="2000" b="1" dirty="0" smtClean="0"/>
            </a:br>
            <a:r>
              <a:rPr lang="en-US" sz="2000" b="1" dirty="0" smtClean="0"/>
              <a:t>     to have R. P. at preset country &amp; introduce</a:t>
            </a:r>
            <a:br>
              <a:rPr lang="en-US" sz="2000" b="1" dirty="0" smtClean="0"/>
            </a:br>
            <a:r>
              <a:rPr lang="en-US" sz="2000" b="1" dirty="0" smtClean="0"/>
              <a:t>     the Person as Official &amp; Legal Representative, etc. –</a:t>
            </a:r>
            <a:br>
              <a:rPr lang="en-US" sz="2000" b="1" dirty="0" smtClean="0"/>
            </a:br>
            <a:r>
              <a:rPr lang="en-US" sz="2000" b="1" dirty="0" smtClean="0"/>
              <a:t>                                      </a:t>
            </a:r>
            <a:br>
              <a:rPr lang="en-US" sz="2000" b="1" dirty="0" smtClean="0"/>
            </a:br>
            <a:r>
              <a:rPr lang="en-US" sz="2000" b="1" dirty="0" smtClean="0"/>
              <a:t>3) Personal Identification Card (</a:t>
            </a:r>
            <a:r>
              <a:rPr lang="en-US" sz="2000" b="1" dirty="0" err="1" smtClean="0"/>
              <a:t>Cartão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Eleitoral</a:t>
            </a:r>
            <a:r>
              <a:rPr lang="en-US" sz="2000" b="1" dirty="0" smtClean="0"/>
              <a:t>)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4) Passport + Proof of Residence / Working Visa </a:t>
            </a:r>
            <a:br>
              <a:rPr lang="en-US" sz="2000" b="1" dirty="0" smtClean="0"/>
            </a:br>
            <a:r>
              <a:rPr lang="en-US" sz="2000" b="1" dirty="0" smtClean="0"/>
              <a:t>    (Only for Foreigners) – Ex. Visa of Class I 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  5) Social Capital = NO LIMIT! </a:t>
            </a:r>
            <a:br>
              <a:rPr lang="en-US" sz="2000" b="1" dirty="0" smtClean="0"/>
            </a:br>
            <a:r>
              <a:rPr lang="en-US" sz="2000" b="1" dirty="0" smtClean="0"/>
              <a:t>    Min. USD 5,000.00,- &amp; NO MAX. VALUE / AMOUNT.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 </a:t>
            </a:r>
            <a:r>
              <a:rPr lang="en-US" sz="1500" b="1" dirty="0" smtClean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CONTINUED – R. P. = S. I.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6) Map of Locality (Present Locality)</a:t>
            </a:r>
            <a:br>
              <a:rPr lang="en-US" sz="2000" b="1" dirty="0" smtClean="0"/>
            </a:br>
            <a:r>
              <a:rPr lang="en-US" sz="2000" b="1" dirty="0" smtClean="0"/>
              <a:t>                                      </a:t>
            </a:r>
            <a:br>
              <a:rPr lang="en-US" sz="2000" b="1" dirty="0" smtClean="0"/>
            </a:br>
            <a:r>
              <a:rPr lang="en-US" sz="2000" b="1" dirty="0" smtClean="0"/>
              <a:t>7) It is a MUST to have:  Proof from the RDTL Embassy </a:t>
            </a:r>
            <a:br>
              <a:rPr lang="en-US" sz="2000" b="1" dirty="0" smtClean="0"/>
            </a:br>
            <a:r>
              <a:rPr lang="en-US" sz="2000" b="1" dirty="0" smtClean="0"/>
              <a:t>    Office in Origin Country &amp; translate to Portuguese or</a:t>
            </a:r>
            <a:br>
              <a:rPr lang="en-US" sz="2000" b="1" dirty="0" smtClean="0"/>
            </a:br>
            <a:r>
              <a:rPr lang="en-US" sz="2000" b="1" dirty="0" smtClean="0"/>
              <a:t>    </a:t>
            </a:r>
            <a:r>
              <a:rPr lang="en-US" sz="2000" b="1" dirty="0" err="1" smtClean="0"/>
              <a:t>Tétum</a:t>
            </a:r>
            <a:r>
              <a:rPr lang="en-US" sz="2000" b="1" dirty="0" smtClean="0"/>
              <a:t> (should attached all original documents from the </a:t>
            </a:r>
          </a:p>
          <a:p>
            <a:pPr marL="457200" indent="-457200"/>
            <a:r>
              <a:rPr lang="en-US" sz="2000" b="1" dirty="0" smtClean="0"/>
              <a:t>          origin country)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8) Fill up the Form (SERVE_F_1 – 3 _Eng)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9) 3 Copies = Each Document! </a:t>
            </a:r>
            <a:r>
              <a:rPr lang="en-US" sz="1500" b="1" dirty="0" smtClean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S. N.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1) Depending the Type of Business (ENIN; </a:t>
            </a:r>
            <a:r>
              <a:rPr lang="en-US" sz="2000" b="1" dirty="0" err="1" smtClean="0"/>
              <a:t>Unipessoal</a:t>
            </a:r>
            <a:r>
              <a:rPr lang="en-US" sz="2000" b="1" dirty="0" smtClean="0"/>
              <a:t>,  </a:t>
            </a:r>
            <a:br>
              <a:rPr lang="en-US" sz="2000" b="1" dirty="0" smtClean="0"/>
            </a:br>
            <a:r>
              <a:rPr lang="en-US" sz="2000" b="1" dirty="0" smtClean="0"/>
              <a:t>    </a:t>
            </a:r>
            <a:r>
              <a:rPr lang="en-US" sz="2000" b="1" dirty="0" err="1" smtClean="0"/>
              <a:t>Lda</a:t>
            </a:r>
            <a:r>
              <a:rPr lang="en-US" sz="2000" b="1" dirty="0" smtClean="0"/>
              <a:t>.; </a:t>
            </a:r>
            <a:r>
              <a:rPr lang="en-US" sz="2000" b="1" dirty="0" err="1" smtClean="0"/>
              <a:t>Lda</a:t>
            </a:r>
            <a:r>
              <a:rPr lang="en-US" sz="2000" b="1" dirty="0" smtClean="0"/>
              <a:t>.; S. A. ; &amp; R. P.)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2) Letter of Request to Establish an a Branch</a:t>
            </a:r>
            <a:br>
              <a:rPr lang="en-US" sz="2000" b="1" dirty="0" smtClean="0"/>
            </a:br>
            <a:r>
              <a:rPr lang="en-US" sz="2000" b="1" dirty="0" smtClean="0"/>
              <a:t>    (National or International)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3) Amendment Letter or to modify address of previous </a:t>
            </a:r>
            <a:br>
              <a:rPr lang="en-US" sz="2000" b="1" dirty="0" smtClean="0"/>
            </a:br>
            <a:r>
              <a:rPr lang="en-US" sz="2000" b="1" dirty="0" smtClean="0"/>
              <a:t>    office – Old Legal Constitution /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4) Request Letter for the Establishment of a New  </a:t>
            </a:r>
            <a:br>
              <a:rPr lang="en-US" sz="2000" b="1" dirty="0" smtClean="0"/>
            </a:br>
            <a:r>
              <a:rPr lang="en-US" sz="2000" b="1" dirty="0" smtClean="0"/>
              <a:t>    Branch (National or International) 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  5) Personal Identification Card (</a:t>
            </a:r>
            <a:r>
              <a:rPr lang="en-US" sz="2000" b="1" dirty="0" err="1" smtClean="0"/>
              <a:t>Cartão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Eleitoral</a:t>
            </a:r>
            <a:r>
              <a:rPr lang="en-US" sz="2000" b="1" dirty="0" smtClean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CONTINUED – S. N.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6) Passport + Proof of Residence/Working Visa</a:t>
            </a:r>
            <a:br>
              <a:rPr lang="en-US" sz="2000" b="1" dirty="0" smtClean="0"/>
            </a:br>
            <a:r>
              <a:rPr lang="en-US" sz="2000" b="1" dirty="0" smtClean="0"/>
              <a:t>    (Only for Foreigners) – Ex. Visa of Class I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7) Map of Locality (Office or New Address for Business)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	Note: New Document of Request + Annex with all </a:t>
            </a:r>
            <a:br>
              <a:rPr lang="en-US" sz="2000" b="1" dirty="0" smtClean="0"/>
            </a:br>
            <a:r>
              <a:rPr lang="en-US" sz="2000" b="1" dirty="0" smtClean="0"/>
              <a:t>                       documents as registered at previous.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219200"/>
            <a:ext cx="769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+mj-lt"/>
              </a:rPr>
              <a:t>NOT TO USE / APPLY:</a:t>
            </a: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Names that are prohibited by Law to use as “BUSINESS NAME”:</a:t>
            </a:r>
          </a:p>
          <a:p>
            <a:r>
              <a:rPr lang="en-US" sz="2000" b="1" dirty="0" smtClean="0">
                <a:latin typeface="+mj-lt"/>
              </a:rPr>
              <a:t>TIMOR-LESTE </a:t>
            </a:r>
            <a:r>
              <a:rPr lang="en-US" sz="2000" dirty="0" smtClean="0">
                <a:latin typeface="+mj-lt"/>
              </a:rPr>
              <a:t> 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Name that is related to </a:t>
            </a:r>
            <a:r>
              <a:rPr lang="en-US" sz="2000" b="1" dirty="0" smtClean="0">
                <a:latin typeface="+mj-lt"/>
              </a:rPr>
              <a:t>CULTURE</a:t>
            </a:r>
            <a:r>
              <a:rPr lang="en-US" sz="2000" dirty="0" smtClean="0">
                <a:latin typeface="+mj-lt"/>
              </a:rPr>
              <a:t> (Cultural Practices) &amp; is </a:t>
            </a:r>
            <a:r>
              <a:rPr lang="en-US" sz="2000" b="1" dirty="0" smtClean="0">
                <a:latin typeface="+mj-lt"/>
              </a:rPr>
              <a:t>HISTORIC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Name that is </a:t>
            </a:r>
            <a:r>
              <a:rPr lang="en-US" sz="2000" b="1" dirty="0" smtClean="0">
                <a:latin typeface="+mj-lt"/>
              </a:rPr>
              <a:t>SIMILAR</a:t>
            </a:r>
            <a:r>
              <a:rPr lang="en-US" sz="2000" dirty="0" smtClean="0">
                <a:latin typeface="+mj-lt"/>
              </a:rPr>
              <a:t> or an </a:t>
            </a:r>
            <a:r>
              <a:rPr lang="en-US" sz="2000" b="1" dirty="0" smtClean="0">
                <a:latin typeface="+mj-lt"/>
              </a:rPr>
              <a:t>EXISTED NAME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Name that has </a:t>
            </a:r>
            <a:r>
              <a:rPr lang="en-US" sz="2000" b="1" dirty="0" smtClean="0">
                <a:latin typeface="+mj-lt"/>
              </a:rPr>
              <a:t>NEGATIVE CONNOTATION</a:t>
            </a:r>
            <a:r>
              <a:rPr lang="en-US" sz="2000" dirty="0" smtClean="0">
                <a:latin typeface="+mj-lt"/>
              </a:rPr>
              <a:t> with bad words and insulting expression </a:t>
            </a:r>
          </a:p>
          <a:p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620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WHO CAN REGISTER?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25908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OWNER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DIRECTOR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REPRESENTATIVE  (POWER OF ATTORNEY SHALL BE ATTACHED)</a:t>
            </a: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 “Please Be Aware” – To register a Business or a Commercial </a:t>
            </a:r>
          </a:p>
          <a:p>
            <a:pPr lvl="0" algn="just"/>
            <a:r>
              <a:rPr lang="en-US" sz="2000" b="1" dirty="0" smtClean="0">
                <a:latin typeface="Century Gothic" pitchFamily="34" charset="0"/>
              </a:rPr>
              <a:t>     </a:t>
            </a:r>
            <a:r>
              <a:rPr lang="en-US" sz="2000" dirty="0" smtClean="0">
                <a:latin typeface="Century Gothic" pitchFamily="34" charset="0"/>
              </a:rPr>
              <a:t>Company</a:t>
            </a:r>
            <a:r>
              <a:rPr lang="en-US" sz="2000" b="1" dirty="0" smtClean="0">
                <a:latin typeface="Century Gothic" pitchFamily="34" charset="0"/>
              </a:rPr>
              <a:t> A RESIDENT DIRECTOR shall be appointed!</a:t>
            </a: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28800"/>
            <a:ext cx="7315200" cy="37355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BUSINESS REGISTRATION REFORMS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IN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TIMOR-LESTE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7620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Criteria's to be appointed as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a RESIDENT DIRECTOR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2887682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1900" b="1" dirty="0" smtClean="0">
                <a:latin typeface="Century Gothic" pitchFamily="34" charset="0"/>
              </a:rPr>
              <a:t> IF A TIMORESE –</a:t>
            </a:r>
          </a:p>
          <a:p>
            <a:pPr lvl="3" indent="-457200">
              <a:buFont typeface="Wingdings" pitchFamily="2" charset="2"/>
              <a:buChar char="ü"/>
            </a:pPr>
            <a:r>
              <a:rPr lang="en-US" sz="1900" dirty="0" smtClean="0">
                <a:latin typeface="Century Gothic" pitchFamily="34" charset="0"/>
              </a:rPr>
              <a:t>17  YEARS AND ABOVE;</a:t>
            </a:r>
          </a:p>
          <a:p>
            <a:pPr lvl="3" indent="-457200">
              <a:buFont typeface="Wingdings" pitchFamily="2" charset="2"/>
              <a:buChar char="ü"/>
            </a:pPr>
            <a:r>
              <a:rPr lang="en-US" sz="1900" dirty="0" smtClean="0">
                <a:latin typeface="Century Gothic" pitchFamily="34" charset="0"/>
              </a:rPr>
              <a:t>HOLDER OF ID CARD OR ELECTORAL CARD</a:t>
            </a: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1900" b="1" dirty="0" smtClean="0">
                <a:latin typeface="Century Gothic" pitchFamily="34" charset="0"/>
              </a:rPr>
              <a:t>IF A FOREIGNER – </a:t>
            </a:r>
          </a:p>
          <a:p>
            <a:pPr lvl="3" indent="-457200">
              <a:buFont typeface="Wingdings" pitchFamily="2" charset="2"/>
              <a:buChar char="ü"/>
            </a:pPr>
            <a:r>
              <a:rPr lang="en-US" sz="1900" dirty="0" smtClean="0">
                <a:latin typeface="Century Gothic" pitchFamily="34" charset="0"/>
              </a:rPr>
              <a:t>17  YEARS AND ABOVE (Chapter 118</a:t>
            </a:r>
            <a:r>
              <a:rPr lang="en-US" sz="1900" dirty="0" smtClean="0">
                <a:latin typeface="Century Gothic" pitchFamily="34" charset="0"/>
                <a:cs typeface="Arial"/>
              </a:rPr>
              <a:t>º of the Civil </a:t>
            </a:r>
            <a:r>
              <a:rPr lang="en-US" sz="1900" dirty="0" smtClean="0">
                <a:latin typeface="Century Gothic" pitchFamily="34" charset="0"/>
              </a:rPr>
              <a:t>Code of Timor-Leste) </a:t>
            </a:r>
          </a:p>
          <a:p>
            <a:pPr lvl="3" indent="-457200">
              <a:buFont typeface="Wingdings" pitchFamily="2" charset="2"/>
              <a:buChar char="ü"/>
            </a:pPr>
            <a:r>
              <a:rPr lang="en-US" sz="1900" dirty="0" smtClean="0">
                <a:latin typeface="Century Gothic" pitchFamily="34" charset="0"/>
              </a:rPr>
              <a:t>HOLDER OF VALID  PASSPORT</a:t>
            </a:r>
          </a:p>
          <a:p>
            <a:pPr lvl="3" indent="-457200">
              <a:buFont typeface="Wingdings" pitchFamily="2" charset="2"/>
              <a:buChar char="ü"/>
            </a:pPr>
            <a:r>
              <a:rPr lang="en-US" sz="1900" dirty="0" smtClean="0">
                <a:latin typeface="Century Gothic" pitchFamily="34" charset="0"/>
              </a:rPr>
              <a:t>HOLDER OF VALID WORK VISA AND/OR RESIDENT PERMIT</a:t>
            </a:r>
            <a:r>
              <a:rPr lang="en-US" sz="1900" dirty="0" smtClean="0">
                <a:latin typeface="Century Gothic" pitchFamily="34" charset="0"/>
                <a:cs typeface="Arial"/>
              </a:rPr>
              <a:t> </a:t>
            </a:r>
            <a:endParaRPr lang="en-US" sz="19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7620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HOW TO REGISTER?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2087463"/>
            <a:ext cx="7772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q"/>
            </a:pPr>
            <a:r>
              <a:rPr lang="en-US" sz="1600" b="1" dirty="0" smtClean="0">
                <a:latin typeface="Century Gothic" pitchFamily="34" charset="0"/>
              </a:rPr>
              <a:t>COMPLETE THE APPLICATION FORM (SERVE REGISTRATION FORMS – SERVE_F_1_13_ENG)  TOGETHER WITH THE FOLLOWING:</a:t>
            </a:r>
            <a:r>
              <a:rPr lang="en-US" sz="1600" dirty="0" smtClean="0">
                <a:latin typeface="Century Gothic" pitchFamily="34" charset="0"/>
              </a:rPr>
              <a:t> 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en-US" sz="1600" dirty="0" smtClean="0">
              <a:latin typeface="Century Gothic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>
                <a:latin typeface="Century Gothic" pitchFamily="34" charset="0"/>
              </a:rPr>
              <a:t>COPY OF IDENTITY CARD OR PASSPORT (3 COPIES)</a:t>
            </a:r>
          </a:p>
          <a:p>
            <a:pPr lvl="2"/>
            <a:endParaRPr lang="en-US" sz="1600" dirty="0" smtClean="0">
              <a:latin typeface="Century Gothic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>
                <a:latin typeface="Century Gothic" pitchFamily="34" charset="0"/>
              </a:rPr>
              <a:t>ADDRESS OF BUSINESS’S OFFICE (SHOWN ON A MAP:   3 COPIES)</a:t>
            </a:r>
          </a:p>
          <a:p>
            <a:pPr marL="969963" lvl="2" indent="-238125">
              <a:buNone/>
            </a:pPr>
            <a:endParaRPr lang="en-US" sz="1600" dirty="0" smtClean="0">
              <a:latin typeface="Century Gothic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>
                <a:latin typeface="Century Gothic" pitchFamily="34" charset="0"/>
              </a:rPr>
              <a:t>ACT OF ASSOCIATION (ESTATUTO) – 3 COPIES (NOT APPLICABLE </a:t>
            </a:r>
          </a:p>
          <a:p>
            <a:pPr lvl="2"/>
            <a:r>
              <a:rPr lang="en-US" sz="1600" dirty="0" smtClean="0">
                <a:latin typeface="Century Gothic" pitchFamily="34" charset="0"/>
              </a:rPr>
              <a:t>   FOR ENIN)</a:t>
            </a:r>
          </a:p>
          <a:p>
            <a:pPr lvl="2"/>
            <a:endParaRPr lang="en-US" sz="1600" dirty="0" smtClean="0">
              <a:latin typeface="Century Gothic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>
                <a:latin typeface="Century Gothic" pitchFamily="34" charset="0"/>
              </a:rPr>
              <a:t> POWER OF ATTORNEY (IF THE SUBMISSION OF DOCUMENT IS DONE </a:t>
            </a:r>
          </a:p>
          <a:p>
            <a:pPr lvl="2"/>
            <a:r>
              <a:rPr lang="en-US" sz="1600" dirty="0" smtClean="0">
                <a:latin typeface="Century Gothic" pitchFamily="34" charset="0"/>
              </a:rPr>
              <a:t>    THROUGH A REPRESENTATIVE)</a:t>
            </a:r>
          </a:p>
          <a:p>
            <a:pPr lvl="2"/>
            <a:endParaRPr lang="en-US" sz="1600" dirty="0" smtClean="0">
              <a:latin typeface="Century Gothic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>
                <a:latin typeface="Century Gothic" pitchFamily="34" charset="0"/>
              </a:rPr>
              <a:t>SUBMIT BEFORE 12:00 NOON</a:t>
            </a:r>
          </a:p>
          <a:p>
            <a:pPr lvl="2"/>
            <a:endParaRPr lang="en-US" sz="1600" dirty="0" smtClean="0">
              <a:latin typeface="Century Gothic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>
                <a:latin typeface="Century Gothic" pitchFamily="34" charset="0"/>
              </a:rPr>
              <a:t>DOCUMENTS ARE IN ORDER</a:t>
            </a:r>
          </a:p>
          <a:p>
            <a:pPr lvl="2"/>
            <a:endParaRPr lang="en-US" sz="1600" dirty="0" smtClean="0">
              <a:latin typeface="Century Gothic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>
                <a:latin typeface="Century Gothic" pitchFamily="34" charset="0"/>
              </a:rPr>
              <a:t>FREE REGISTRATION</a:t>
            </a:r>
          </a:p>
          <a:p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848600" cy="990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ISSUANCE OF CERTIFICATE 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AND APPROVAL (Decree-Law n</a:t>
            </a:r>
            <a:r>
              <a:rPr lang="en-US" sz="3000" b="1" dirty="0" smtClean="0">
                <a:solidFill>
                  <a:schemeClr val="tx1"/>
                </a:solidFill>
                <a:latin typeface="Calibri"/>
                <a:cs typeface="Calibri"/>
              </a:rPr>
              <a:t>ᵒ </a:t>
            </a:r>
            <a:r>
              <a:rPr lang="en-US" sz="3000" b="1" dirty="0" smtClean="0">
                <a:solidFill>
                  <a:schemeClr val="tx1"/>
                </a:solidFill>
              </a:rPr>
              <a:t>35/2012)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371600" y="2590800"/>
            <a:ext cx="777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000" b="1" i="1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Century Gothic" pitchFamily="34" charset="0"/>
              </a:rPr>
              <a:t>CERTID</a:t>
            </a:r>
            <a:r>
              <a:rPr lang="en-US" sz="2000" b="1" dirty="0" smtClean="0">
                <a:latin typeface="Century Gothic" pitchFamily="34" charset="0"/>
                <a:cs typeface="Arial"/>
              </a:rPr>
              <a:t>Ã</a:t>
            </a:r>
            <a:r>
              <a:rPr lang="en-US" sz="2000" b="1" dirty="0" smtClean="0">
                <a:latin typeface="Century Gothic" pitchFamily="34" charset="0"/>
              </a:rPr>
              <a:t>O DO REGISTO COMERCIAL (CRC) </a:t>
            </a:r>
            <a:r>
              <a:rPr lang="en-US" sz="2000" b="1" i="1" dirty="0" smtClean="0">
                <a:latin typeface="Century Gothic" pitchFamily="34" charset="0"/>
              </a:rPr>
              <a:t>/ </a:t>
            </a:r>
            <a:r>
              <a:rPr lang="en-US" sz="2000" dirty="0" smtClean="0">
                <a:latin typeface="Century Gothic" pitchFamily="34" charset="0"/>
              </a:rPr>
              <a:t>BUSINESS </a:t>
            </a:r>
          </a:p>
          <a:p>
            <a:pPr lvl="0"/>
            <a:r>
              <a:rPr lang="en-US" sz="2000" dirty="0" smtClean="0">
                <a:latin typeface="Century Gothic" pitchFamily="34" charset="0"/>
              </a:rPr>
              <a:t>    REGISTRATION CERTIFICATE (BRC) /</a:t>
            </a:r>
            <a:endParaRPr lang="en-US" sz="2000" i="1" dirty="0" smtClean="0">
              <a:latin typeface="Century Gothic" pitchFamily="34" charset="0"/>
            </a:endParaRPr>
          </a:p>
          <a:p>
            <a:pPr lvl="0">
              <a:buNone/>
            </a:pPr>
            <a:r>
              <a:rPr lang="en-US" sz="2000" i="1" dirty="0" smtClean="0">
                <a:latin typeface="Century Gothic" pitchFamily="34" charset="0"/>
              </a:rPr>
              <a:t>    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b="1" i="1" dirty="0" smtClean="0">
                <a:latin typeface="Century Gothic" pitchFamily="34" charset="0"/>
              </a:rPr>
              <a:t> CERTIFICADO DO REGISTO COMERCIAL (CRC) / </a:t>
            </a:r>
            <a:r>
              <a:rPr lang="en-US" sz="2000" dirty="0" smtClean="0">
                <a:latin typeface="Century Gothic" pitchFamily="34" charset="0"/>
              </a:rPr>
              <a:t>CERTIFICATE </a:t>
            </a:r>
          </a:p>
          <a:p>
            <a:pPr lvl="0"/>
            <a:r>
              <a:rPr lang="en-US" sz="2000" dirty="0" smtClean="0">
                <a:latin typeface="Century Gothic" pitchFamily="34" charset="0"/>
              </a:rPr>
              <a:t>    FOR BUSINESS REGISTRATION (CRC) </a:t>
            </a: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i="1" dirty="0" smtClean="0">
                <a:latin typeface="Century Gothic" pitchFamily="34" charset="0"/>
              </a:rPr>
              <a:t> AUTORIZA</a:t>
            </a:r>
            <a:r>
              <a:rPr lang="en-US" sz="2000" b="1" i="1" dirty="0" smtClean="0">
                <a:latin typeface="Century Gothic" pitchFamily="34" charset="0"/>
                <a:cs typeface="Arial"/>
              </a:rPr>
              <a:t>ÇÃO PARA EXERCÍCIO DE ACTIVIDADE /  </a:t>
            </a:r>
          </a:p>
          <a:p>
            <a:pPr lvl="0"/>
            <a:r>
              <a:rPr lang="en-US" sz="2000" b="1" i="1" dirty="0" smtClean="0">
                <a:latin typeface="Century Gothic" pitchFamily="34" charset="0"/>
                <a:cs typeface="Arial"/>
              </a:rPr>
              <a:t>    </a:t>
            </a:r>
            <a:r>
              <a:rPr lang="en-US" sz="2000" dirty="0" smtClean="0">
                <a:latin typeface="Century Gothic" pitchFamily="34" charset="0"/>
              </a:rPr>
              <a:t>AUTHORIZATION TO CONDUCT ACTIVITY </a:t>
            </a:r>
            <a:endParaRPr lang="en-US" sz="2000" i="1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i="1" dirty="0" smtClean="0">
                <a:latin typeface="Century Gothic" pitchFamily="34" charset="0"/>
              </a:rPr>
              <a:t> LICEN</a:t>
            </a:r>
            <a:r>
              <a:rPr lang="en-US" sz="2000" b="1" i="1" dirty="0" smtClean="0">
                <a:latin typeface="Century Gothic" pitchFamily="34" charset="0"/>
                <a:cs typeface="Arial"/>
              </a:rPr>
              <a:t>Ç</a:t>
            </a:r>
            <a:r>
              <a:rPr lang="en-US" sz="2000" b="1" i="1" dirty="0" smtClean="0">
                <a:latin typeface="Century Gothic" pitchFamily="34" charset="0"/>
              </a:rPr>
              <a:t>A COMERCIAL </a:t>
            </a:r>
            <a:r>
              <a:rPr lang="en-US" sz="2000" b="1" i="1" dirty="0" smtClean="0">
                <a:latin typeface="Century Gothic" pitchFamily="34" charset="0"/>
                <a:cs typeface="Arial"/>
              </a:rPr>
              <a:t>/</a:t>
            </a:r>
            <a:r>
              <a:rPr lang="en-US" sz="2000" i="1" dirty="0" smtClean="0">
                <a:latin typeface="Century Gothic" pitchFamily="34" charset="0"/>
                <a:cs typeface="Arial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BUSINESS LICENSE</a:t>
            </a:r>
            <a:endParaRPr lang="en-US" sz="2000" i="1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6934200" cy="655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3" cstate="print"/>
          <a:srcRect l="6944" t="17391" r="7692" b="24485"/>
          <a:stretch>
            <a:fillRect/>
          </a:stretch>
        </p:blipFill>
        <p:spPr bwMode="auto">
          <a:xfrm>
            <a:off x="228600" y="304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228600" y="304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52401"/>
            <a:ext cx="6858876" cy="65531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228600" y="304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43100" y="-38100"/>
            <a:ext cx="6553200" cy="693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228600" y="304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 flipV="1">
            <a:off x="1943100" y="-38100"/>
            <a:ext cx="6553200" cy="693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228600" y="304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81200" y="-4"/>
            <a:ext cx="6553204" cy="68580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7848600" cy="990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OTHER REGULATION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066800" y="2286000"/>
            <a:ext cx="7772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n-US" sz="2200" dirty="0" smtClean="0">
                <a:latin typeface="Century Gothic" pitchFamily="34" charset="0"/>
              </a:rPr>
              <a:t> SERVE is adopted the ISIC Code to rules the </a:t>
            </a:r>
          </a:p>
          <a:p>
            <a:pPr lvl="0" algn="just"/>
            <a:r>
              <a:rPr lang="en-US" sz="2200" dirty="0" smtClean="0">
                <a:latin typeface="Century Gothic" pitchFamily="34" charset="0"/>
              </a:rPr>
              <a:t>    </a:t>
            </a:r>
            <a:r>
              <a:rPr lang="en-US" sz="2200" b="1" dirty="0" smtClean="0">
                <a:latin typeface="Century Gothic" pitchFamily="34" charset="0"/>
              </a:rPr>
              <a:t>ECONOMIC ACTIVITIES (EC or CAE)</a:t>
            </a:r>
            <a:r>
              <a:rPr lang="en-US" sz="2200" dirty="0" smtClean="0">
                <a:latin typeface="Century Gothic" pitchFamily="34" charset="0"/>
              </a:rPr>
              <a:t> to be performed    </a:t>
            </a:r>
          </a:p>
          <a:p>
            <a:pPr lvl="0" algn="just"/>
            <a:r>
              <a:rPr lang="en-US" sz="2200" dirty="0" smtClean="0">
                <a:latin typeface="Century Gothic" pitchFamily="34" charset="0"/>
              </a:rPr>
              <a:t>    by the Companies.</a:t>
            </a:r>
          </a:p>
          <a:p>
            <a:pPr lvl="0" algn="just">
              <a:buNone/>
            </a:pPr>
            <a:endParaRPr lang="en-US" sz="2200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n-US" sz="2200" dirty="0" smtClean="0">
                <a:latin typeface="Century Gothic" pitchFamily="34" charset="0"/>
              </a:rPr>
              <a:t> Different EC has different code and they have </a:t>
            </a:r>
          </a:p>
          <a:p>
            <a:pPr lvl="0" algn="just"/>
            <a:r>
              <a:rPr lang="en-US" sz="2200" dirty="0" smtClean="0">
                <a:latin typeface="Century Gothic" pitchFamily="34" charset="0"/>
              </a:rPr>
              <a:t>    different categories in terms of the </a:t>
            </a:r>
            <a:r>
              <a:rPr lang="en-US" sz="2200" b="1" dirty="0" smtClean="0">
                <a:latin typeface="Century Gothic" pitchFamily="34" charset="0"/>
              </a:rPr>
              <a:t>LEVEL OF RISKS.</a:t>
            </a:r>
            <a:r>
              <a:rPr lang="en-US" sz="2200" dirty="0" smtClean="0">
                <a:latin typeface="Century Gothic" pitchFamily="34" charset="0"/>
              </a:rPr>
              <a:t> </a:t>
            </a:r>
          </a:p>
          <a:p>
            <a:pPr lvl="0" algn="just"/>
            <a:endParaRPr lang="en-US" sz="22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entury Gothic" pitchFamily="34" charset="0"/>
              </a:rPr>
              <a:t> For the EC’s with </a:t>
            </a:r>
            <a:r>
              <a:rPr lang="en-US" sz="2200" b="1" dirty="0" smtClean="0">
                <a:latin typeface="Century Gothic" pitchFamily="34" charset="0"/>
              </a:rPr>
              <a:t>LOW RISKS – SERVE</a:t>
            </a:r>
            <a:r>
              <a:rPr lang="en-US" sz="2200" dirty="0" smtClean="0">
                <a:latin typeface="Century Gothic" pitchFamily="34" charset="0"/>
              </a:rPr>
              <a:t> can immediately </a:t>
            </a:r>
          </a:p>
          <a:p>
            <a:pPr algn="just"/>
            <a:r>
              <a:rPr lang="en-US" sz="2200" dirty="0" smtClean="0">
                <a:latin typeface="Century Gothic" pitchFamily="34" charset="0"/>
              </a:rPr>
              <a:t>    issue the </a:t>
            </a:r>
            <a:r>
              <a:rPr lang="en-US" sz="2200" b="1" dirty="0" smtClean="0">
                <a:latin typeface="Century Gothic" pitchFamily="34" charset="0"/>
              </a:rPr>
              <a:t>AUTHORIZATION TO CONDUCT THE ACTIVITY </a:t>
            </a:r>
          </a:p>
          <a:p>
            <a:pPr algn="just"/>
            <a:r>
              <a:rPr lang="en-US" sz="2200" dirty="0" smtClean="0">
                <a:latin typeface="Century Gothic" pitchFamily="34" charset="0"/>
              </a:rPr>
              <a:t>    and for the EC’s with </a:t>
            </a:r>
            <a:r>
              <a:rPr lang="en-US" sz="2200" b="1" dirty="0" smtClean="0">
                <a:latin typeface="Century Gothic" pitchFamily="34" charset="0"/>
              </a:rPr>
              <a:t>HIGH RISKS</a:t>
            </a:r>
            <a:r>
              <a:rPr lang="en-US" sz="2200" dirty="0" smtClean="0">
                <a:latin typeface="Century Gothic" pitchFamily="34" charset="0"/>
              </a:rPr>
              <a:t> – they need of </a:t>
            </a:r>
          </a:p>
          <a:p>
            <a:pPr algn="just"/>
            <a:r>
              <a:rPr lang="en-US" sz="2200" dirty="0" smtClean="0">
                <a:latin typeface="Century Gothic" pitchFamily="34" charset="0"/>
              </a:rPr>
              <a:t>    </a:t>
            </a:r>
            <a:r>
              <a:rPr lang="en-US" sz="2200" b="1" dirty="0" smtClean="0">
                <a:latin typeface="Century Gothic" pitchFamily="34" charset="0"/>
              </a:rPr>
              <a:t>BUSINESS LICENSE.</a:t>
            </a:r>
            <a:endParaRPr lang="en-US" sz="2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1430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+mj-lt"/>
              </a:rPr>
              <a:t>INTERNATIONAL STANDARD – ISIC CODE</a:t>
            </a: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95400"/>
            <a:ext cx="7315200" cy="365933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REGISTRATION PROCESS &amp; ISSUANCE OF AUTHORIZATION TO CONDUCT ACTIVITY AND BUSINESS LICENSE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7620000" cy="990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PROCESS FLOW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7620000" cy="990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CONTINUED – PROCESS FLOW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1600201"/>
            <a:ext cx="8000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7620000" cy="990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CONTINUED – PROCESS FLOW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7848600" cy="990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MOVING FORWARD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066800" y="2590800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n-US" sz="2200" dirty="0" smtClean="0">
                <a:latin typeface="Century Gothic" pitchFamily="34" charset="0"/>
              </a:rPr>
              <a:t> To open SERVE’s Branch office in other Districts –  </a:t>
            </a:r>
          </a:p>
          <a:p>
            <a:pPr lvl="0" algn="just"/>
            <a:r>
              <a:rPr lang="en-US" sz="2200" dirty="0" smtClean="0">
                <a:latin typeface="Century Gothic" pitchFamily="34" charset="0"/>
              </a:rPr>
              <a:t>    OECUSSE (AMBENO) is the first district.</a:t>
            </a:r>
          </a:p>
          <a:p>
            <a:pPr lvl="0" algn="just">
              <a:buNone/>
            </a:pPr>
            <a:endParaRPr lang="en-US" sz="2200" dirty="0" smtClean="0">
              <a:latin typeface="Century Gothic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n-US" sz="2200" dirty="0" smtClean="0">
                <a:latin typeface="Century Gothic" pitchFamily="34" charset="0"/>
              </a:rPr>
              <a:t> To have SERVE’s own integrated system, including </a:t>
            </a:r>
          </a:p>
          <a:p>
            <a:pPr lvl="0" algn="just"/>
            <a:r>
              <a:rPr lang="en-US" sz="2200" dirty="0" smtClean="0">
                <a:latin typeface="Century Gothic" pitchFamily="34" charset="0"/>
              </a:rPr>
              <a:t>    online registration services – DATA-BASE SYSTEM AND     </a:t>
            </a:r>
          </a:p>
          <a:p>
            <a:pPr lvl="0" algn="just"/>
            <a:r>
              <a:rPr lang="en-US" sz="2200" dirty="0" smtClean="0">
                <a:latin typeface="Century Gothic" pitchFamily="34" charset="0"/>
              </a:rPr>
              <a:t>    “PMS”. </a:t>
            </a:r>
          </a:p>
          <a:p>
            <a:pPr lvl="0" algn="just"/>
            <a:endParaRPr lang="en-US" sz="22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latin typeface="Century Gothic" pitchFamily="34" charset="0"/>
              </a:rPr>
              <a:t> To improve and maintain the quality of service </a:t>
            </a:r>
          </a:p>
          <a:p>
            <a:pPr algn="just"/>
            <a:r>
              <a:rPr lang="en-US" sz="2200" dirty="0" smtClean="0">
                <a:latin typeface="Century Gothic" pitchFamily="34" charset="0"/>
              </a:rPr>
              <a:t>    delivery that meets customer's needs.</a:t>
            </a:r>
            <a:endParaRPr lang="en-US" sz="2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2192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+mj-lt"/>
              </a:rPr>
              <a:t>* ARCHIVES – </a:t>
            </a:r>
            <a:r>
              <a:rPr lang="en-US" sz="2000" b="1" dirty="0" smtClean="0"/>
              <a:t>CABINET ARRANGEMENT </a:t>
            </a:r>
            <a:endParaRPr lang="en-US" sz="2000" b="1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1905000"/>
            <a:ext cx="7498080" cy="38862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Divided into types of registration and cabinet code: -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57400" y="2514600"/>
          <a:ext cx="5334000" cy="411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</a:tblGrid>
              <a:tr h="387778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CABINET CODE</a:t>
                      </a:r>
                      <a:endParaRPr lang="en-US" dirty="0"/>
                    </a:p>
                  </a:txBody>
                  <a:tcPr/>
                </a:tc>
              </a:tr>
              <a:tr h="669315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UNIPESSOAL, LDA.  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669315">
                <a:tc>
                  <a:txBody>
                    <a:bodyPr/>
                    <a:lstStyle/>
                    <a:p>
                      <a:r>
                        <a:rPr lang="en-US" dirty="0" smtClean="0"/>
                        <a:t>ENIN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669315">
                <a:tc>
                  <a:txBody>
                    <a:bodyPr/>
                    <a:lstStyle/>
                    <a:p>
                      <a:r>
                        <a:rPr lang="en-US" dirty="0" smtClean="0"/>
                        <a:t>LDA.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669315">
                <a:tc>
                  <a:txBody>
                    <a:bodyPr/>
                    <a:lstStyle/>
                    <a:p>
                      <a:r>
                        <a:rPr lang="en-US" dirty="0" smtClean="0"/>
                        <a:t>S. A.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661985">
                <a:tc>
                  <a:txBody>
                    <a:bodyPr/>
                    <a:lstStyle/>
                    <a:p>
                      <a:r>
                        <a:rPr lang="en-US" dirty="0" smtClean="0"/>
                        <a:t>R. P.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87778">
                <a:tc>
                  <a:txBody>
                    <a:bodyPr/>
                    <a:lstStyle/>
                    <a:p>
                      <a:r>
                        <a:rPr lang="en-US" dirty="0" smtClean="0"/>
                        <a:t>DISSOLVED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2192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+mj-lt"/>
              </a:rPr>
              <a:t>* CONTINUED – ARCHIVES – </a:t>
            </a:r>
            <a:r>
              <a:rPr lang="en-US" sz="2000" b="1" dirty="0" smtClean="0"/>
              <a:t>CABINET ARRANGEMENT </a:t>
            </a:r>
            <a:endParaRPr lang="en-US" sz="2000" b="1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1905000"/>
            <a:ext cx="7498080" cy="38862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2057400"/>
            <a:ext cx="7498080" cy="4800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Each cabinet has 4 drawers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Display each drawers with reference as follows –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cabinet code, cabinet number / drawer number followed by TIN Group Number, example: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39624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/>
              <a:t>1/1  </a:t>
            </a:r>
            <a:r>
              <a:rPr lang="en-US" sz="2000" dirty="0" smtClean="0"/>
              <a:t> </a:t>
            </a:r>
            <a:r>
              <a:rPr lang="en-US" sz="2000" b="1" dirty="0" smtClean="0"/>
              <a:t>1184000</a:t>
            </a:r>
            <a:r>
              <a:rPr lang="en-US" sz="2000" dirty="0" smtClean="0"/>
              <a:t> </a:t>
            </a:r>
            <a:r>
              <a:rPr lang="en-US" sz="2000" b="1" dirty="0" smtClean="0"/>
              <a:t>1184999</a:t>
            </a:r>
          </a:p>
          <a:p>
            <a:pPr lvl="2"/>
            <a:r>
              <a:rPr lang="en-US" sz="2000" b="1" dirty="0" smtClean="0"/>
              <a:t>A1/2  </a:t>
            </a:r>
            <a:r>
              <a:rPr lang="en-US" sz="2000" dirty="0" smtClean="0"/>
              <a:t> </a:t>
            </a:r>
            <a:r>
              <a:rPr lang="en-US" sz="2000" b="1" dirty="0" smtClean="0"/>
              <a:t>1185000</a:t>
            </a:r>
            <a:r>
              <a:rPr lang="en-US" sz="2000" dirty="0" smtClean="0"/>
              <a:t> </a:t>
            </a:r>
            <a:r>
              <a:rPr lang="en-US" sz="2000" b="1" dirty="0" smtClean="0"/>
              <a:t>1185999</a:t>
            </a:r>
          </a:p>
          <a:p>
            <a:pPr lvl="2"/>
            <a:r>
              <a:rPr lang="en-US" sz="2000" b="1" dirty="0" smtClean="0"/>
              <a:t>A1/3</a:t>
            </a:r>
            <a:r>
              <a:rPr lang="en-US" sz="2000" dirty="0" smtClean="0"/>
              <a:t>   </a:t>
            </a:r>
            <a:r>
              <a:rPr lang="en-US" sz="2000" b="1" dirty="0" smtClean="0"/>
              <a:t>1186000</a:t>
            </a:r>
            <a:r>
              <a:rPr lang="en-US" sz="2000" dirty="0" smtClean="0"/>
              <a:t> </a:t>
            </a:r>
            <a:r>
              <a:rPr lang="en-US" sz="2000" b="1" dirty="0" smtClean="0"/>
              <a:t>1186999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b="1" dirty="0" smtClean="0"/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/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   </a:t>
            </a:r>
            <a:r>
              <a:rPr lang="en-US" sz="2000" b="1" dirty="0" smtClean="0"/>
              <a:t>1187000</a:t>
            </a:r>
            <a:r>
              <a:rPr lang="en-US" sz="2000" dirty="0" smtClean="0"/>
              <a:t> </a:t>
            </a:r>
            <a:r>
              <a:rPr lang="en-US" sz="2000" b="1" dirty="0" smtClean="0"/>
              <a:t>1187999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562600"/>
            <a:ext cx="1905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Cabinet Code :  A for </a:t>
            </a:r>
            <a:r>
              <a:rPr lang="en-US" sz="1400" b="1" dirty="0" err="1" smtClean="0"/>
              <a:t>Unipessoal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Lda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6172200"/>
            <a:ext cx="1371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Cabinet No.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5715000"/>
            <a:ext cx="1447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Drawer No.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5943600"/>
            <a:ext cx="1219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TIN Group Number</a:t>
            </a:r>
            <a:endParaRPr lang="en-US" sz="1400" b="1" dirty="0"/>
          </a:p>
        </p:txBody>
      </p:sp>
      <p:sp>
        <p:nvSpPr>
          <p:cNvPr id="15" name="Right Brace 14"/>
          <p:cNvSpPr/>
          <p:nvPr/>
        </p:nvSpPr>
        <p:spPr>
          <a:xfrm rot="5400000" flipV="1">
            <a:off x="5061108" y="4463892"/>
            <a:ext cx="261244" cy="1849060"/>
          </a:xfrm>
          <a:prstGeom prst="rightBrace">
            <a:avLst>
              <a:gd name="adj1" fmla="val 8333"/>
              <a:gd name="adj2" fmla="val 494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52600" y="42672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276203" y="5714603"/>
            <a:ext cx="762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3886200" y="5257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638800" y="54864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1295400"/>
            <a:ext cx="7848600" cy="990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Q &amp; A / CONSULTATION – FOR DETAILED INFORMATION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2971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  <a:cs typeface="Arial"/>
              </a:rPr>
              <a:t> SERVE Website: </a:t>
            </a:r>
            <a:r>
              <a:rPr lang="en-US" sz="2000" b="1" dirty="0" smtClean="0">
                <a:latin typeface="Century Gothic" pitchFamily="34" charset="0"/>
                <a:cs typeface="Arial"/>
                <a:hlinkClick r:id="rId3"/>
              </a:rPr>
              <a:t>www.serve.gov.tl</a:t>
            </a:r>
            <a:r>
              <a:rPr lang="en-US" sz="2000" b="1" dirty="0" smtClean="0">
                <a:latin typeface="Century Gothic" pitchFamily="34" charset="0"/>
                <a:cs typeface="Arial"/>
              </a:rPr>
              <a:t> – Samples of </a:t>
            </a:r>
            <a:r>
              <a:rPr lang="en-US" sz="2000" b="1" dirty="0" err="1" smtClean="0">
                <a:latin typeface="Century Gothic" pitchFamily="34" charset="0"/>
                <a:cs typeface="Arial"/>
              </a:rPr>
              <a:t>AoA’s</a:t>
            </a:r>
            <a:r>
              <a:rPr lang="en-US" sz="2000" b="1" dirty="0" smtClean="0">
                <a:latin typeface="Century Gothic" pitchFamily="34" charset="0"/>
                <a:cs typeface="Arial"/>
              </a:rPr>
              <a:t>, SERVE </a:t>
            </a:r>
          </a:p>
          <a:p>
            <a:r>
              <a:rPr lang="en-US" sz="2000" b="1" dirty="0" smtClean="0">
                <a:latin typeface="Century Gothic" pitchFamily="34" charset="0"/>
                <a:cs typeface="Arial"/>
              </a:rPr>
              <a:t>    Registration Forms, the requirements for business </a:t>
            </a:r>
          </a:p>
          <a:p>
            <a:r>
              <a:rPr lang="en-US" sz="2000" b="1" dirty="0" smtClean="0">
                <a:latin typeface="Century Gothic" pitchFamily="34" charset="0"/>
                <a:cs typeface="Arial"/>
              </a:rPr>
              <a:t>    registration, and Power of Attorney.</a:t>
            </a:r>
          </a:p>
          <a:p>
            <a:pPr>
              <a:buFont typeface="Wingdings" pitchFamily="2" charset="2"/>
              <a:buChar char="q"/>
            </a:pPr>
            <a:endParaRPr lang="en-US" sz="2000" b="1" dirty="0" smtClean="0">
              <a:latin typeface="Century Gothic" pitchFamily="34" charset="0"/>
              <a:cs typeface="Arial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</a:rPr>
              <a:t> You can also </a:t>
            </a:r>
            <a:r>
              <a:rPr lang="en-US" sz="2000" b="1" dirty="0" err="1" smtClean="0">
                <a:latin typeface="Century Gothic" pitchFamily="34" charset="0"/>
              </a:rPr>
              <a:t>vizit</a:t>
            </a:r>
            <a:r>
              <a:rPr lang="en-US" sz="2000" b="1" dirty="0" smtClean="0">
                <a:latin typeface="Century Gothic" pitchFamily="34" charset="0"/>
              </a:rPr>
              <a:t> us at Office Address: Obrigado Barracks </a:t>
            </a:r>
          </a:p>
          <a:p>
            <a:r>
              <a:rPr lang="en-US" sz="2000" b="1" dirty="0" smtClean="0">
                <a:latin typeface="Century Gothic" pitchFamily="34" charset="0"/>
              </a:rPr>
              <a:t>    2, </a:t>
            </a:r>
            <a:r>
              <a:rPr lang="en-US" sz="2000" b="1" dirty="0" err="1" smtClean="0">
                <a:latin typeface="Century Gothic" pitchFamily="34" charset="0"/>
              </a:rPr>
              <a:t>Matadouro</a:t>
            </a:r>
            <a:r>
              <a:rPr lang="en-US" sz="2000" b="1" dirty="0" smtClean="0">
                <a:latin typeface="Century Gothic" pitchFamily="34" charset="0"/>
              </a:rPr>
              <a:t>, </a:t>
            </a:r>
            <a:r>
              <a:rPr lang="en-US" sz="2000" b="1" dirty="0" err="1" smtClean="0">
                <a:latin typeface="Century Gothic" pitchFamily="34" charset="0"/>
              </a:rPr>
              <a:t>Díli</a:t>
            </a:r>
            <a:r>
              <a:rPr lang="en-US" sz="2000" b="1" dirty="0" smtClean="0">
                <a:latin typeface="Century Gothic" pitchFamily="34" charset="0"/>
              </a:rPr>
              <a:t>, Timor-Leste. Tel.</a:t>
            </a:r>
            <a:r>
              <a:rPr lang="en-US" sz="2000" b="1" i="1" dirty="0" smtClean="0">
                <a:latin typeface="Century Gothic" pitchFamily="34" charset="0"/>
              </a:rPr>
              <a:t>:</a:t>
            </a:r>
            <a:r>
              <a:rPr lang="en-US" sz="2000" b="1" dirty="0" smtClean="0">
                <a:latin typeface="Century Gothic" pitchFamily="34" charset="0"/>
              </a:rPr>
              <a:t> 331 1315</a:t>
            </a:r>
            <a:endParaRPr lang="en-US" sz="2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2971800"/>
            <a:ext cx="7543800" cy="990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THANK YOU 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FOR YOUR ATTENTION!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7620000" cy="282113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/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/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THE PRINCIPLES OF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</a:rPr>
              <a:t>SERVE </a:t>
            </a:r>
            <a:r>
              <a:rPr lang="en-US" sz="6000" b="1" dirty="0">
                <a:solidFill>
                  <a:schemeClr val="tx1"/>
                </a:solidFill>
              </a:rPr>
              <a:t/>
            </a:r>
            <a:br>
              <a:rPr lang="en-US" sz="6000" b="1" dirty="0">
                <a:solidFill>
                  <a:schemeClr val="tx1"/>
                </a:solidFill>
              </a:rPr>
            </a:b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29000" y="3962400"/>
            <a:ext cx="5257800" cy="1600200"/>
          </a:xfrm>
        </p:spPr>
        <p:txBody>
          <a:bodyPr>
            <a:noAutofit/>
          </a:bodyPr>
          <a:lstStyle/>
          <a:p>
            <a:pPr marL="370332" indent="-342900">
              <a:buAutoNum type="arabicParenBoth"/>
            </a:pPr>
            <a:r>
              <a:rPr lang="en-US" sz="2500" b="1" dirty="0" smtClean="0">
                <a:solidFill>
                  <a:schemeClr val="tx1"/>
                </a:solidFill>
              </a:rPr>
              <a:t>  INTEGRATED   √</a:t>
            </a:r>
            <a:endParaRPr lang="en-US" sz="2500" b="1" dirty="0">
              <a:solidFill>
                <a:schemeClr val="tx1"/>
              </a:solidFill>
            </a:endParaRPr>
          </a:p>
          <a:p>
            <a:pPr marL="370332" indent="-342900">
              <a:buAutoNum type="arabicParenBoth"/>
            </a:pPr>
            <a:r>
              <a:rPr lang="en-US" sz="2500" b="1" dirty="0" smtClean="0">
                <a:solidFill>
                  <a:schemeClr val="tx1"/>
                </a:solidFill>
              </a:rPr>
              <a:t>  SIMPLER   √</a:t>
            </a:r>
            <a:endParaRPr lang="en-US" sz="2500" b="1" dirty="0">
              <a:solidFill>
                <a:schemeClr val="tx1"/>
              </a:solidFill>
            </a:endParaRPr>
          </a:p>
          <a:p>
            <a:pPr marL="370332" indent="-342900">
              <a:buAutoNum type="arabicParenBoth"/>
            </a:pPr>
            <a:r>
              <a:rPr lang="en-US" sz="2500" b="1" dirty="0" smtClean="0">
                <a:solidFill>
                  <a:schemeClr val="tx1"/>
                </a:solidFill>
              </a:rPr>
              <a:t>  LESS / LOW COST   √</a:t>
            </a:r>
            <a:endParaRPr lang="en-US" sz="2500" b="1" dirty="0">
              <a:solidFill>
                <a:schemeClr val="tx1"/>
              </a:solidFill>
            </a:endParaRPr>
          </a:p>
          <a:p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 rot="14660872">
            <a:off x="4003514" y="1104706"/>
            <a:ext cx="1182486" cy="658326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1600200"/>
            <a:ext cx="7620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BUSINESS REGISTRATION – THE JOURNEY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066800" y="4495800"/>
            <a:ext cx="3962209" cy="2362200"/>
            <a:chOff x="-152252" y="3114957"/>
            <a:chExt cx="3962209" cy="1479872"/>
          </a:xfrm>
        </p:grpSpPr>
        <p:sp>
          <p:nvSpPr>
            <p:cNvPr id="10" name="Rectangle 9"/>
            <p:cNvSpPr/>
            <p:nvPr/>
          </p:nvSpPr>
          <p:spPr>
            <a:xfrm>
              <a:off x="304948" y="3114957"/>
              <a:ext cx="3505009" cy="14798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152252" y="3114957"/>
              <a:ext cx="3657600" cy="1479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538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latin typeface="Century Gothic" pitchFamily="34" charset="0"/>
                </a:rPr>
                <a:t>* 2008 – 2013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600" kern="1200" dirty="0" smtClean="0">
                  <a:latin typeface="Century Gothic" pitchFamily="34" charset="0"/>
                </a:rPr>
                <a:t> Business Registration started in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  2008 under Ministry of Justice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600" b="1" dirty="0" smtClean="0">
                  <a:latin typeface="Century Gothic" pitchFamily="34" charset="0"/>
                </a:rPr>
                <a:t> </a:t>
              </a:r>
              <a:r>
                <a:rPr lang="en-US" sz="1600" kern="1200" dirty="0" smtClean="0">
                  <a:latin typeface="Century Gothic" pitchFamily="34" charset="0"/>
                </a:rPr>
                <a:t>Time taken – average of 118 days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600" dirty="0" smtClean="0">
                  <a:latin typeface="Century Gothic" pitchFamily="34" charset="0"/>
                </a:rPr>
                <a:t> </a:t>
              </a:r>
              <a:r>
                <a:rPr lang="en-US" sz="1600" kern="1200" dirty="0" smtClean="0">
                  <a:latin typeface="Century Gothic" pitchFamily="34" charset="0"/>
                </a:rPr>
                <a:t>Total business registered: 10,929 =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  2008 - June 2013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 </a:t>
              </a:r>
              <a:endParaRPr lang="en-US" sz="1600" kern="1200" dirty="0">
                <a:latin typeface="Century Gothic" pitchFamily="34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4724400" y="3200400"/>
            <a:ext cx="2667302" cy="3209832"/>
            <a:chOff x="3508331" y="1589445"/>
            <a:chExt cx="2667302" cy="3209832"/>
          </a:xfrm>
        </p:grpSpPr>
        <p:sp>
          <p:nvSpPr>
            <p:cNvPr id="13" name="Rectangle 12"/>
            <p:cNvSpPr/>
            <p:nvPr/>
          </p:nvSpPr>
          <p:spPr>
            <a:xfrm>
              <a:off x="3508331" y="1589445"/>
              <a:ext cx="2667302" cy="30574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508331" y="1741845"/>
              <a:ext cx="2667302" cy="3057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4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 smtClean="0">
                <a:latin typeface="Century Gothic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latin typeface="Century Gothic" pitchFamily="34" charset="0"/>
                </a:rPr>
                <a:t>* 2013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600" b="1" kern="1200" dirty="0" smtClean="0">
                  <a:latin typeface="Century Gothic" pitchFamily="34" charset="0"/>
                </a:rPr>
                <a:t> </a:t>
              </a:r>
              <a:r>
                <a:rPr lang="en-US" sz="1600" kern="1200" dirty="0" smtClean="0">
                  <a:latin typeface="Century Gothic" pitchFamily="34" charset="0"/>
                </a:rPr>
                <a:t>JUNE  4, 2013 –   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Century Gothic" pitchFamily="34" charset="0"/>
                </a:rPr>
                <a:t>  </a:t>
              </a:r>
              <a:r>
                <a:rPr lang="en-US" sz="1600" kern="1200" dirty="0" smtClean="0">
                  <a:latin typeface="Century Gothic" pitchFamily="34" charset="0"/>
                </a:rPr>
                <a:t>DECEMBER 2014 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- 5 DAYS</a:t>
              </a:r>
            </a:p>
            <a:p>
              <a:pPr marL="234950" lvl="0" indent="-2349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- </a:t>
              </a:r>
              <a:r>
                <a:rPr lang="en-US" sz="1600" dirty="0" smtClean="0">
                  <a:latin typeface="Century Gothic" pitchFamily="34" charset="0"/>
                </a:rPr>
                <a:t>ONE-</a:t>
              </a:r>
              <a:r>
                <a:rPr lang="en-US" sz="1600" kern="1200" dirty="0" smtClean="0">
                  <a:latin typeface="Century Gothic" pitchFamily="34" charset="0"/>
                </a:rPr>
                <a:t>STOP-SHOP</a:t>
              </a:r>
            </a:p>
            <a:p>
              <a:pPr marL="234950" lvl="0" indent="-2349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- Total Business Registered: 2847</a:t>
              </a:r>
              <a:endParaRPr lang="en-US" sz="1600" kern="1200" dirty="0">
                <a:latin typeface="Century Gothic" pitchFamily="34" charset="0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705600" y="1905000"/>
            <a:ext cx="2290966" cy="5073297"/>
            <a:chOff x="6167233" y="399121"/>
            <a:chExt cx="2290966" cy="5073297"/>
          </a:xfrm>
        </p:grpSpPr>
        <p:sp>
          <p:nvSpPr>
            <p:cNvPr id="16" name="Rectangle 15"/>
            <p:cNvSpPr/>
            <p:nvPr/>
          </p:nvSpPr>
          <p:spPr>
            <a:xfrm>
              <a:off x="6243433" y="399121"/>
              <a:ext cx="2214766" cy="4768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167233" y="703921"/>
              <a:ext cx="2214766" cy="4768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1346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Century Gothic" pitchFamily="34" charset="0"/>
                </a:rPr>
                <a:t>* 2014</a:t>
              </a:r>
              <a:r>
                <a:rPr lang="en-US" sz="1600" kern="1200" dirty="0" smtClean="0">
                  <a:latin typeface="Century Gothic" pitchFamily="34" charset="0"/>
                </a:rPr>
                <a:t>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Century Gothic" pitchFamily="34" charset="0"/>
                </a:rPr>
                <a:t>- </a:t>
              </a:r>
              <a:r>
                <a:rPr lang="en-US" sz="1600" kern="1200" dirty="0" smtClean="0">
                  <a:latin typeface="Century Gothic" pitchFamily="34" charset="0"/>
                </a:rPr>
                <a:t>24 APRIL 2014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Century Gothic" pitchFamily="34" charset="0"/>
                </a:rPr>
                <a:t>1</a:t>
              </a:r>
              <a:r>
                <a:rPr lang="en-US" sz="1600" kern="1200" dirty="0" smtClean="0">
                  <a:latin typeface="Century Gothic" pitchFamily="34" charset="0"/>
                </a:rPr>
                <a:t> DAY</a:t>
              </a:r>
              <a:r>
                <a:rPr lang="en-US" sz="1600" b="1" kern="1200" dirty="0" smtClean="0">
                  <a:latin typeface="Century Gothic" pitchFamily="34" charset="0"/>
                </a:rPr>
                <a:t> (</a:t>
              </a:r>
              <a:r>
                <a:rPr lang="en-US" sz="1600" b="1" dirty="0" smtClean="0">
                  <a:latin typeface="Century Gothic" pitchFamily="34" charset="0"/>
                </a:rPr>
                <a:t>Only </a:t>
              </a:r>
              <a:r>
                <a:rPr lang="en-US" sz="1600" b="1" kern="1200" dirty="0" smtClean="0">
                  <a:latin typeface="Century Gothic" pitchFamily="34" charset="0"/>
                </a:rPr>
                <a:t>for</a:t>
              </a:r>
              <a:r>
                <a:rPr lang="en-US" sz="1600" kern="1200" dirty="0" smtClean="0">
                  <a:latin typeface="Century Gothic" pitchFamily="34" charset="0"/>
                </a:rPr>
                <a:t> </a:t>
              </a:r>
              <a:r>
                <a:rPr lang="en-US" sz="1600" b="1" kern="1200" dirty="0" smtClean="0">
                  <a:latin typeface="Century Gothic" pitchFamily="34" charset="0"/>
                </a:rPr>
                <a:t>SOLE TRADER and SINGLE SHAREHOLDER WITH LIMITED LIABILITY)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latin typeface="Century Gothic" pitchFamily="34" charset="0"/>
                </a:rPr>
                <a:t>-</a:t>
              </a:r>
              <a:r>
                <a:rPr lang="en-US" sz="1600" b="1" dirty="0" smtClean="0">
                  <a:latin typeface="Century Gothic" pitchFamily="34" charset="0"/>
                </a:rPr>
                <a:t> </a:t>
              </a:r>
              <a:r>
                <a:rPr lang="en-US" sz="1600" kern="1200" dirty="0" smtClean="0">
                  <a:latin typeface="Century Gothic" pitchFamily="34" charset="0"/>
                </a:rPr>
                <a:t>Total Business Registered as of June 2014 (end of June) = </a:t>
              </a:r>
              <a:r>
                <a:rPr lang="en-US" sz="2200" kern="1200" dirty="0" smtClean="0">
                  <a:latin typeface="Century Gothic" pitchFamily="34" charset="0"/>
                </a:rPr>
                <a:t>5279</a:t>
              </a:r>
              <a:endParaRPr lang="en-US" sz="1600" kern="1200" dirty="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7620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TYPE OF BUSINESSES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838200" y="1752600"/>
            <a:ext cx="8534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</a:rPr>
              <a:t> ENIN = SOLE TRADER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i="1" dirty="0" smtClean="0">
                <a:latin typeface="Century Gothic" pitchFamily="34" charset="0"/>
              </a:rPr>
              <a:t>(EMPRES</a:t>
            </a:r>
            <a:r>
              <a:rPr lang="en-US" sz="2000" i="1" dirty="0" smtClean="0">
                <a:latin typeface="Century Gothic" pitchFamily="34" charset="0"/>
                <a:cs typeface="Arial"/>
              </a:rPr>
              <a:t>ÁRIO EM NOME INDIVIDUAL</a:t>
            </a:r>
            <a:r>
              <a:rPr lang="en-US" sz="2000" i="1" dirty="0" smtClean="0">
                <a:latin typeface="Century Gothic" pitchFamily="34" charset="0"/>
              </a:rPr>
              <a:t>)</a:t>
            </a: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</a:rPr>
              <a:t> UNIPESSOAL, LDA. = SINGLE SHAREHOLDER WITH LIMITED LIABILITY </a:t>
            </a:r>
            <a:r>
              <a:rPr lang="en-US" sz="2000" i="1" dirty="0" smtClean="0">
                <a:latin typeface="Century Gothic" pitchFamily="34" charset="0"/>
              </a:rPr>
              <a:t>(SOCIEDADE UNIPESSOAL POR QUOTAS LIMITADA) </a:t>
            </a: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</a:rPr>
              <a:t> LDA. = LIMITED LIABILITY COMPANY </a:t>
            </a:r>
            <a:r>
              <a:rPr lang="en-US" sz="2000" i="1" dirty="0" smtClean="0">
                <a:latin typeface="Century Gothic" pitchFamily="34" charset="0"/>
              </a:rPr>
              <a:t>(SOCIEDADE POR QUOTAS LIMITADA) </a:t>
            </a:r>
          </a:p>
          <a:p>
            <a:pPr lvl="0">
              <a:buNone/>
            </a:pP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</a:rPr>
              <a:t> S. A. = JOINT STOCK COMPANY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i="1" dirty="0" smtClean="0">
                <a:latin typeface="Century Gothic" pitchFamily="34" charset="0"/>
              </a:rPr>
              <a:t>(SOCIEDADE AN</a:t>
            </a:r>
            <a:r>
              <a:rPr lang="en-US" sz="2000" i="1" dirty="0" smtClean="0">
                <a:latin typeface="Century Gothic" pitchFamily="34" charset="0"/>
                <a:cs typeface="Arial"/>
              </a:rPr>
              <a:t>ÔNIMA</a:t>
            </a:r>
            <a:r>
              <a:rPr lang="en-US" sz="2000" i="1" dirty="0" smtClean="0">
                <a:latin typeface="Century Gothic" pitchFamily="34" charset="0"/>
              </a:rPr>
              <a:t>) </a:t>
            </a: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  <a:cs typeface="Arial"/>
              </a:rPr>
              <a:t> R. P. = </a:t>
            </a:r>
            <a:r>
              <a:rPr lang="en-US" sz="2000" b="1" dirty="0" smtClean="0">
                <a:latin typeface="Century Gothic" pitchFamily="34" charset="0"/>
              </a:rPr>
              <a:t>BRANCH OF A FOREIGN COMPANY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i="1" dirty="0" smtClean="0">
                <a:latin typeface="Century Gothic" pitchFamily="34" charset="0"/>
              </a:rPr>
              <a:t>(REPRESENTA</a:t>
            </a:r>
            <a:r>
              <a:rPr lang="en-US" sz="2000" i="1" dirty="0" smtClean="0">
                <a:latin typeface="Century Gothic" pitchFamily="34" charset="0"/>
                <a:cs typeface="Arial"/>
              </a:rPr>
              <a:t>ÇÃO PERMANENTE)</a:t>
            </a:r>
            <a:endParaRPr lang="en-US" sz="2000" i="1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  <a:cs typeface="Arial"/>
              </a:rPr>
              <a:t> E. P. = </a:t>
            </a:r>
            <a:r>
              <a:rPr lang="en-US" sz="2000" b="1" dirty="0" smtClean="0">
                <a:latin typeface="Century Gothic" pitchFamily="34" charset="0"/>
              </a:rPr>
              <a:t>STATE OWNED ENTREPRISE</a:t>
            </a:r>
            <a:r>
              <a:rPr lang="en-US" sz="2000" b="1" dirty="0" smtClean="0">
                <a:latin typeface="Century Gothic" pitchFamily="34" charset="0"/>
                <a:cs typeface="Arial"/>
              </a:rPr>
              <a:t> </a:t>
            </a:r>
            <a:r>
              <a:rPr lang="en-US" sz="2000" i="1" dirty="0" smtClean="0">
                <a:latin typeface="Century Gothic" pitchFamily="34" charset="0"/>
                <a:cs typeface="Arial"/>
              </a:rPr>
              <a:t>(</a:t>
            </a:r>
            <a:r>
              <a:rPr lang="en-US" sz="2000" i="1" dirty="0" smtClean="0">
                <a:latin typeface="Century Gothic" pitchFamily="34" charset="0"/>
              </a:rPr>
              <a:t>EMPRESA P</a:t>
            </a:r>
            <a:r>
              <a:rPr lang="en-US" sz="2000" i="1" dirty="0" smtClean="0">
                <a:latin typeface="Century Gothic" pitchFamily="34" charset="0"/>
                <a:cs typeface="Arial"/>
              </a:rPr>
              <a:t>ÚBLICA)</a:t>
            </a:r>
          </a:p>
          <a:p>
            <a:pPr lvl="0"/>
            <a:endParaRPr lang="en-US" sz="2000" b="1" dirty="0" smtClean="0">
              <a:latin typeface="Century Gothic" pitchFamily="34" charset="0"/>
              <a:cs typeface="Arial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latin typeface="Century Gothic" pitchFamily="34" charset="0"/>
                <a:cs typeface="Arial"/>
              </a:rPr>
              <a:t> S. N. = NATIONAL BRANCH </a:t>
            </a:r>
            <a:r>
              <a:rPr lang="en-US" sz="2000" i="1" dirty="0" smtClean="0">
                <a:latin typeface="Century Gothic" pitchFamily="34" charset="0"/>
                <a:cs typeface="Arial"/>
              </a:rPr>
              <a:t>(SUCURSAL NACIONAL)</a:t>
            </a:r>
            <a:r>
              <a:rPr lang="en-US" sz="2000" i="1" dirty="0" smtClean="0">
                <a:latin typeface="Century Gothic" pitchFamily="34" charset="0"/>
              </a:rPr>
              <a:t> </a:t>
            </a:r>
          </a:p>
          <a:p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7620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THE REQUIREMENTS: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905000"/>
            <a:ext cx="7696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b="1" dirty="0" smtClean="0"/>
              <a:t>* ENIN</a:t>
            </a:r>
            <a: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2000" b="1" dirty="0" smtClean="0"/>
              <a:t>1) Business Name (Right &amp; Clear = LEGIBLE)</a:t>
            </a:r>
            <a:br>
              <a:rPr lang="en-US" sz="2000" b="1" dirty="0" smtClean="0"/>
            </a:br>
            <a:r>
              <a:rPr lang="en-US" sz="2000" b="1" dirty="0" smtClean="0"/>
              <a:t>2) Personal Identification Card (</a:t>
            </a:r>
            <a:r>
              <a:rPr lang="en-US" sz="2000" b="1" dirty="0" err="1" smtClean="0"/>
              <a:t>Cartão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Eleitoral</a:t>
            </a:r>
            <a:r>
              <a:rPr lang="en-US" sz="2000" b="1" dirty="0" smtClean="0"/>
              <a:t>)</a:t>
            </a:r>
            <a:br>
              <a:rPr lang="en-US" sz="2000" b="1" dirty="0" smtClean="0"/>
            </a:br>
            <a:r>
              <a:rPr lang="en-US" sz="2000" b="1" dirty="0" smtClean="0"/>
              <a:t>3) Passport + Proof of Residence / Working Visa </a:t>
            </a:r>
            <a:br>
              <a:rPr lang="en-US" sz="2000" b="1" dirty="0" smtClean="0"/>
            </a:br>
            <a:r>
              <a:rPr lang="en-US" sz="2000" b="1" dirty="0" smtClean="0"/>
              <a:t>    (Only for Foreigners) – Ex. Visa of Class I</a:t>
            </a:r>
            <a:br>
              <a:rPr lang="en-US" sz="2000" b="1" dirty="0" smtClean="0"/>
            </a:br>
            <a:r>
              <a:rPr lang="en-US" sz="2000" b="1" dirty="0" smtClean="0"/>
              <a:t>4) Map of Locality (Main &amp; Branch)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/>
              <a:t>       5) Fill up the Forms (SERVE_F_1 – 3_Eng)</a:t>
            </a:r>
            <a:br>
              <a:rPr lang="en-US" sz="2000" b="1" dirty="0" smtClean="0"/>
            </a:br>
            <a:r>
              <a:rPr lang="en-US" sz="2000" b="1" dirty="0" smtClean="0"/>
              <a:t>6) Legal Constitution or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= NOT NECESSARY!</a:t>
            </a:r>
            <a:br>
              <a:rPr lang="en-US" sz="2000" b="1" dirty="0" smtClean="0"/>
            </a:br>
            <a:r>
              <a:rPr lang="en-US" sz="2000" b="1" dirty="0" smtClean="0"/>
              <a:t>7) Social Capital = ILIMITED / NOT DETERMINED!</a:t>
            </a:r>
            <a:br>
              <a:rPr lang="en-US" sz="2000" b="1" dirty="0" smtClean="0"/>
            </a:br>
            <a:r>
              <a:rPr lang="en-US" sz="2000" b="1" dirty="0" smtClean="0"/>
              <a:t>8) 3 Copies = Each Document!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UNIPESSOAL, LDA. &amp; LDA.</a:t>
            </a:r>
          </a:p>
          <a:p>
            <a:pPr marL="457200" indent="-457200"/>
            <a:r>
              <a:rPr lang="en-US" sz="2000" b="1" dirty="0" smtClean="0"/>
              <a:t>	              </a:t>
            </a:r>
            <a: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2000" b="1" dirty="0" smtClean="0"/>
              <a:t>1) Legal Constitution or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(Business / Commercial </a:t>
            </a:r>
          </a:p>
          <a:p>
            <a:pPr marL="457200" indent="-457200"/>
            <a:r>
              <a:rPr lang="en-US" sz="2000" b="1" dirty="0" smtClean="0"/>
              <a:t>           Name – Right &amp; Clear = LEGIBLE):   </a:t>
            </a:r>
          </a:p>
          <a:p>
            <a:pPr marL="457200" indent="-457200"/>
            <a:r>
              <a:rPr lang="en-US" sz="2000" b="1" dirty="0" smtClean="0"/>
              <a:t>	a. Single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, and / or</a:t>
            </a:r>
            <a:br>
              <a:rPr lang="en-US" sz="2000" b="1" dirty="0" smtClean="0"/>
            </a:br>
            <a:r>
              <a:rPr lang="en-US" sz="2000" b="1" dirty="0" smtClean="0"/>
              <a:t>b. General 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</a:t>
            </a:r>
          </a:p>
          <a:p>
            <a:pPr marL="457200" indent="-457200"/>
            <a:r>
              <a:rPr lang="en-US" sz="2000" b="1" dirty="0" smtClean="0"/>
              <a:t>	c. </a:t>
            </a:r>
            <a:r>
              <a:rPr lang="en-US" sz="2000" b="1" dirty="0" err="1" smtClean="0"/>
              <a:t>AoA</a:t>
            </a:r>
            <a:r>
              <a:rPr lang="en-US" sz="2000" b="1" dirty="0" smtClean="0"/>
              <a:t> of each Shareholders (in behalf of Enterprises)</a:t>
            </a:r>
          </a:p>
          <a:p>
            <a:pPr marL="457200" indent="-457200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2) Personal Identification Card (</a:t>
            </a:r>
            <a:r>
              <a:rPr lang="en-US" sz="2000" b="1" dirty="0" err="1" smtClean="0"/>
              <a:t>Cartão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Eleitoral</a:t>
            </a:r>
            <a:r>
              <a:rPr lang="en-US" sz="2000" b="1" dirty="0" smtClean="0"/>
              <a:t>)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3) Passport + Proof of Residence / Working Visa</a:t>
            </a:r>
            <a:br>
              <a:rPr lang="en-US" sz="2000" b="1" dirty="0" smtClean="0"/>
            </a:br>
            <a:r>
              <a:rPr lang="en-US" sz="2000" b="1" dirty="0" smtClean="0"/>
              <a:t>    (Only for Foreigners) – Ex. Visa of Class I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4) Number of Shareholders = Individual &amp; More than </a:t>
            </a:r>
            <a:br>
              <a:rPr lang="en-US" sz="2000" b="1" dirty="0" smtClean="0"/>
            </a:br>
            <a:r>
              <a:rPr lang="en-US" sz="2000" b="1" dirty="0" smtClean="0"/>
              <a:t>    one – 30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  5) Social Capital = THERE IS LIMIT! </a:t>
            </a:r>
            <a:br>
              <a:rPr lang="en-US" sz="2000" b="1" dirty="0" smtClean="0"/>
            </a:br>
            <a:r>
              <a:rPr lang="en-US" sz="2000" b="1" dirty="0" smtClean="0"/>
              <a:t>    Min. USD 5,000.00,- – Max. USD 500,000.00,-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944" t="17391" r="7692" b="24485"/>
          <a:stretch>
            <a:fillRect/>
          </a:stretch>
        </p:blipFill>
        <p:spPr bwMode="auto">
          <a:xfrm>
            <a:off x="3505200" y="228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81800" y="1905000"/>
            <a:ext cx="2214766" cy="476849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143000" y="1066800"/>
            <a:ext cx="7696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/>
              <a:t>* CONTINUED – UNIPESSOAL, LDA. &amp; LDA.</a:t>
            </a:r>
          </a:p>
          <a:p>
            <a:pPr marL="457200" indent="-457200"/>
            <a:r>
              <a:rPr lang="en-US" sz="2000" b="1" dirty="0" smtClean="0"/>
              <a:t>	              </a:t>
            </a:r>
            <a: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sz="2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sz="2000" b="1" dirty="0" smtClean="0"/>
              <a:t>6) Map of Locality (Main &amp; Branch)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7) Admissibility of Firm = ATTENTION!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   8) Form of Tax Registry (Business/Individual TIN)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9) Certificate for Debt of Tax =  ATTENTION! “THE </a:t>
            </a:r>
            <a:br>
              <a:rPr lang="en-US" sz="2000" b="1" dirty="0" smtClean="0"/>
            </a:br>
            <a:r>
              <a:rPr lang="en-US" sz="2000" b="1" dirty="0" smtClean="0"/>
              <a:t>    DEADLINE”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10) Fill up the Forms (SERVE_F_1 – 3 _Eng)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11) SC &gt; USD 200,000.00,- ~ It is a MUST to have:</a:t>
            </a:r>
            <a:br>
              <a:rPr lang="en-US" sz="2000" b="1" dirty="0" smtClean="0"/>
            </a:br>
            <a:r>
              <a:rPr lang="en-US" sz="2000" b="1" dirty="0" smtClean="0"/>
              <a:t>a) Even/Pair Administrators (2), </a:t>
            </a:r>
            <a:br>
              <a:rPr lang="en-US" sz="2000" b="1" dirty="0" smtClean="0"/>
            </a:br>
            <a:r>
              <a:rPr lang="en-US" sz="2000" b="1" dirty="0" smtClean="0"/>
              <a:t>b) Secretary &amp; Single Fiscal / Auditor (1) – It is a MUST. </a:t>
            </a:r>
            <a:br>
              <a:rPr lang="en-US" sz="2000" b="1" dirty="0" smtClean="0"/>
            </a:br>
            <a:r>
              <a:rPr lang="en-US" sz="2000" b="1" dirty="0" smtClean="0"/>
              <a:t>    Note: Single Fiscal / Auditor </a:t>
            </a:r>
            <a:r>
              <a:rPr lang="en-US" sz="2000" dirty="0" smtClean="0"/>
              <a:t>≠</a:t>
            </a:r>
            <a:r>
              <a:rPr lang="en-US" sz="2000" b="1" dirty="0" smtClean="0"/>
              <a:t> Shareholders</a:t>
            </a:r>
          </a:p>
          <a:p>
            <a:pPr marL="457200" indent="-457200"/>
            <a:endParaRPr lang="en-US" sz="2000" b="1" dirty="0" smtClean="0"/>
          </a:p>
          <a:p>
            <a:pPr marL="457200" indent="-457200"/>
            <a:r>
              <a:rPr lang="en-US" sz="2000" b="1" dirty="0" smtClean="0"/>
              <a:t>    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4229</TotalTime>
  <Words>930</Words>
  <Application>Microsoft Office PowerPoint</Application>
  <PresentationFormat>On-screen Show (4:3)</PresentationFormat>
  <Paragraphs>222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PowerPoint Presentation</vt:lpstr>
      <vt:lpstr>BUSINESS REGISTRATION REFORMS   IN   TIMOR-LESTE</vt:lpstr>
      <vt:lpstr>REGISTRATION PROCESS &amp; ISSUANCE OF AUTHORIZATION TO CONDUCT ACTIVITY AND BUSINESS LICENSE</vt:lpstr>
      <vt:lpstr>  THE PRINCIPLES OF SERVE  </vt:lpstr>
      <vt:lpstr>  BUSINESS REGISTRATION – THE JOURNEY </vt:lpstr>
      <vt:lpstr>  TYPE OF BUSINESSES </vt:lpstr>
      <vt:lpstr>  THE REQUIREMENTS: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CAN REGISTER?</vt:lpstr>
      <vt:lpstr>Criteria's to be appointed as a RESIDENT DIRECTOR</vt:lpstr>
      <vt:lpstr>HOW TO REGISTER?</vt:lpstr>
      <vt:lpstr>ISSUANCE OF CERTIFICATE  AND APPROVAL (Decree-Law nᵒ 35/2012)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REGULATION</vt:lpstr>
      <vt:lpstr>PowerPoint Presentation</vt:lpstr>
      <vt:lpstr>PROCESS FLOW</vt:lpstr>
      <vt:lpstr>CONTINUED – PROCESS FLOW</vt:lpstr>
      <vt:lpstr>CONTINUED – PROCESS FLOW</vt:lpstr>
      <vt:lpstr>MOVING FORWARD</vt:lpstr>
      <vt:lpstr>PowerPoint Presentation</vt:lpstr>
      <vt:lpstr>PowerPoint Presentation</vt:lpstr>
      <vt:lpstr>Q &amp; A / CONSULTATION – FOR DETAILED INFORMATION</vt:lpstr>
      <vt:lpstr>THANK YOU  FOR YOUR ATTENTION!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 &amp;  NINIA IMPAKTU SIRA</dc:title>
  <dc:creator>Ana Jeannie Magno De Corte-Real Araujo</dc:creator>
  <cp:lastModifiedBy>Owner</cp:lastModifiedBy>
  <cp:revision>335</cp:revision>
  <dcterms:created xsi:type="dcterms:W3CDTF">2013-09-09T05:35:48Z</dcterms:created>
  <dcterms:modified xsi:type="dcterms:W3CDTF">2014-07-07T04:56:46Z</dcterms:modified>
</cp:coreProperties>
</file>