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7"/>
  </p:handoutMasterIdLst>
  <p:sldIdLst>
    <p:sldId id="256" r:id="rId2"/>
    <p:sldId id="291" r:id="rId3"/>
    <p:sldId id="292" r:id="rId4"/>
    <p:sldId id="293" r:id="rId5"/>
    <p:sldId id="294" r:id="rId6"/>
    <p:sldId id="295" r:id="rId7"/>
    <p:sldId id="300" r:id="rId8"/>
    <p:sldId id="296" r:id="rId9"/>
    <p:sldId id="297" r:id="rId10"/>
    <p:sldId id="298" r:id="rId11"/>
    <p:sldId id="299" r:id="rId12"/>
    <p:sldId id="260" r:id="rId13"/>
    <p:sldId id="261" r:id="rId14"/>
    <p:sldId id="283" r:id="rId15"/>
    <p:sldId id="281" r:id="rId16"/>
    <p:sldId id="262" r:id="rId17"/>
    <p:sldId id="282" r:id="rId18"/>
    <p:sldId id="263" r:id="rId19"/>
    <p:sldId id="278"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9" r:id="rId34"/>
    <p:sldId id="290" r:id="rId35"/>
    <p:sldId id="280" r:id="rId36"/>
  </p:sldIdLst>
  <p:sldSz cx="12192000" cy="6858000"/>
  <p:notesSz cx="6735763" cy="9866313"/>
  <p:defaultTex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849" autoAdjust="0"/>
  </p:normalViewPr>
  <p:slideViewPr>
    <p:cSldViewPr snapToGrid="0">
      <p:cViewPr>
        <p:scale>
          <a:sx n="70" d="100"/>
          <a:sy n="70" d="100"/>
        </p:scale>
        <p:origin x="-1500" y="-864"/>
      </p:cViewPr>
      <p:guideLst>
        <p:guide orient="horz" pos="2160"/>
        <p:guide pos="3840"/>
      </p:guideLst>
    </p:cSldViewPr>
  </p:slideViewPr>
  <p:outlineViewPr>
    <p:cViewPr>
      <p:scale>
        <a:sx n="33" d="100"/>
        <a:sy n="33" d="100"/>
      </p:scale>
      <p:origin x="0" y="-43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FEF32D26-20DB-4C36-87B1-2ADEC5F44FDF}" type="datetimeFigureOut">
              <a:rPr lang="en-AU" smtClean="0"/>
              <a:t>16/07/2014</a:t>
            </a:fld>
            <a:endParaRPr lang="en-AU"/>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2088C13A-487D-4DF5-BB43-AB26BD194DBD}" type="slidenum">
              <a:rPr lang="en-AU" smtClean="0"/>
              <a:t>‹#›</a:t>
            </a:fld>
            <a:endParaRPr lang="en-AU"/>
          </a:p>
        </p:txBody>
      </p:sp>
    </p:spTree>
    <p:extLst>
      <p:ext uri="{BB962C8B-B14F-4D97-AF65-F5344CB8AC3E}">
        <p14:creationId xmlns:p14="http://schemas.microsoft.com/office/powerpoint/2010/main" val="25270151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flipH="1">
            <a:off x="8228013" y="7938"/>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H="1">
            <a:off x="6108700" y="92075"/>
            <a:ext cx="6080125" cy="608012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7335838" y="31750"/>
            <a:ext cx="4852987" cy="485298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7845425" y="609600"/>
            <a:ext cx="4343400" cy="434340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684212" y="685799"/>
            <a:ext cx="8001000" cy="2971801"/>
          </a:xfrm>
        </p:spPr>
        <p:txBody>
          <a:bodyPr anchor="b"/>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64F4D9F3-8BF0-4028-BEC3-632B02378A85}" type="datetimeFigureOut">
              <a:rPr lang="en-AU"/>
              <a:pPr>
                <a:defRPr/>
              </a:pPr>
              <a:t>16/07/2014</a:t>
            </a:fld>
            <a:endParaRPr lang="en-AU"/>
          </a:p>
        </p:txBody>
      </p:sp>
      <p:sp>
        <p:nvSpPr>
          <p:cNvPr id="10" name="Footer Placeholder 4"/>
          <p:cNvSpPr>
            <a:spLocks noGrp="1"/>
          </p:cNvSpPr>
          <p:nvPr>
            <p:ph type="ftr" sz="quarter" idx="11"/>
          </p:nvPr>
        </p:nvSpPr>
        <p:spPr/>
        <p:txBody>
          <a:bodyPr/>
          <a:lstStyle>
            <a:lvl1pPr>
              <a:defRPr/>
            </a:lvl1pPr>
          </a:lstStyle>
          <a:p>
            <a:pPr>
              <a:defRPr/>
            </a:pPr>
            <a:endParaRPr lang="en-AU"/>
          </a:p>
        </p:txBody>
      </p:sp>
      <p:sp>
        <p:nvSpPr>
          <p:cNvPr id="11" name="Slide Number Placeholder 5"/>
          <p:cNvSpPr>
            <a:spLocks noGrp="1"/>
          </p:cNvSpPr>
          <p:nvPr>
            <p:ph type="sldNum" sz="quarter" idx="12"/>
          </p:nvPr>
        </p:nvSpPr>
        <p:spPr/>
        <p:txBody>
          <a:bodyPr/>
          <a:lstStyle>
            <a:lvl1pPr>
              <a:defRPr/>
            </a:lvl1pPr>
          </a:lstStyle>
          <a:p>
            <a:fld id="{934BDE0C-AF9E-44CB-8D03-1FC3D63738C2}" type="slidenum">
              <a:rPr lang="en-AU" altLang="en-US"/>
              <a:pPr/>
              <a:t>‹#›</a:t>
            </a:fld>
            <a:endParaRPr lang="en-AU" altLang="en-US"/>
          </a:p>
        </p:txBody>
      </p:sp>
    </p:spTree>
    <p:extLst>
      <p:ext uri="{BB962C8B-B14F-4D97-AF65-F5344CB8AC3E}">
        <p14:creationId xmlns:p14="http://schemas.microsoft.com/office/powerpoint/2010/main" val="2295380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5" name="Date Placeholder 3"/>
          <p:cNvSpPr>
            <a:spLocks noGrp="1"/>
          </p:cNvSpPr>
          <p:nvPr>
            <p:ph type="dt" sz="half" idx="15"/>
          </p:nvPr>
        </p:nvSpPr>
        <p:spPr/>
        <p:txBody>
          <a:bodyPr/>
          <a:lstStyle>
            <a:lvl1pPr>
              <a:defRPr/>
            </a:lvl1pPr>
          </a:lstStyle>
          <a:p>
            <a:pPr>
              <a:defRPr/>
            </a:pPr>
            <a:fld id="{BC6CAC7F-C34B-4D36-A920-038542FDDC29}" type="datetimeFigureOut">
              <a:rPr lang="en-AU"/>
              <a:pPr>
                <a:defRPr/>
              </a:pPr>
              <a:t>16/07/2014</a:t>
            </a:fld>
            <a:endParaRPr lang="en-AU"/>
          </a:p>
        </p:txBody>
      </p:sp>
      <p:sp>
        <p:nvSpPr>
          <p:cNvPr id="6" name="Footer Placeholder 4"/>
          <p:cNvSpPr>
            <a:spLocks noGrp="1"/>
          </p:cNvSpPr>
          <p:nvPr>
            <p:ph type="ftr" sz="quarter" idx="16"/>
          </p:nvPr>
        </p:nvSpPr>
        <p:spPr/>
        <p:txBody>
          <a:bodyPr/>
          <a:lstStyle>
            <a:lvl1pPr>
              <a:defRPr/>
            </a:lvl1pPr>
          </a:lstStyle>
          <a:p>
            <a:pPr>
              <a:defRPr/>
            </a:pPr>
            <a:endParaRPr lang="en-AU"/>
          </a:p>
        </p:txBody>
      </p:sp>
      <p:sp>
        <p:nvSpPr>
          <p:cNvPr id="7" name="Slide Number Placeholder 5"/>
          <p:cNvSpPr>
            <a:spLocks noGrp="1"/>
          </p:cNvSpPr>
          <p:nvPr>
            <p:ph type="sldNum" sz="quarter" idx="17"/>
          </p:nvPr>
        </p:nvSpPr>
        <p:spPr/>
        <p:txBody>
          <a:bodyPr/>
          <a:lstStyle>
            <a:lvl1pPr>
              <a:defRPr/>
            </a:lvl1pPr>
          </a:lstStyle>
          <a:p>
            <a:fld id="{0FF3EF5D-5A47-4973-AF56-E3BAC8F59BE9}" type="slidenum">
              <a:rPr lang="en-AU" altLang="en-US"/>
              <a:pPr/>
              <a:t>‹#›</a:t>
            </a:fld>
            <a:endParaRPr lang="en-AU" altLang="en-US"/>
          </a:p>
        </p:txBody>
      </p:sp>
    </p:spTree>
    <p:extLst>
      <p:ext uri="{BB962C8B-B14F-4D97-AF65-F5344CB8AC3E}">
        <p14:creationId xmlns:p14="http://schemas.microsoft.com/office/powerpoint/2010/main" val="1847189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DB73CEF-A21F-4B06-901F-6E74E6F4A070}" type="datetimeFigureOut">
              <a:rPr lang="en-AU"/>
              <a:pPr>
                <a:defRPr/>
              </a:pPr>
              <a:t>16/07/2014</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A62D7B55-E130-40D5-9FD9-2BF103124FC4}" type="slidenum">
              <a:rPr lang="en-AU" altLang="en-US"/>
              <a:pPr/>
              <a:t>‹#›</a:t>
            </a:fld>
            <a:endParaRPr lang="en-AU" altLang="en-US"/>
          </a:p>
        </p:txBody>
      </p:sp>
    </p:spTree>
    <p:extLst>
      <p:ext uri="{BB962C8B-B14F-4D97-AF65-F5344CB8AC3E}">
        <p14:creationId xmlns:p14="http://schemas.microsoft.com/office/powerpoint/2010/main" val="1236052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smtClean="0"/>
              <a:t>“</a:t>
            </a:r>
          </a:p>
        </p:txBody>
      </p:sp>
      <p:sp>
        <p:nvSpPr>
          <p:cNvPr id="6" name="TextBox 5"/>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8000" smtClean="0"/>
              <a:t>”</a:t>
            </a:r>
          </a:p>
        </p:txBody>
      </p:sp>
      <p:sp>
        <p:nvSpPr>
          <p:cNvPr id="2" name="Title 1"/>
          <p:cNvSpPr>
            <a:spLocks noGrp="1"/>
          </p:cNvSpPr>
          <p:nvPr>
            <p:ph type="title"/>
          </p:nvPr>
        </p:nvSpPr>
        <p:spPr>
          <a:xfrm>
            <a:off x="1141411" y="685800"/>
            <a:ext cx="9144001" cy="2743200"/>
          </a:xfrm>
        </p:spPr>
        <p:txBody>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64A8D7F6-3E46-4B3A-B842-81CFB4676BE9}" type="datetimeFigureOut">
              <a:rPr lang="en-AU"/>
              <a:pPr>
                <a:defRPr/>
              </a:pPr>
              <a:t>16/07/2014</a:t>
            </a:fld>
            <a:endParaRPr lang="en-AU"/>
          </a:p>
        </p:txBody>
      </p:sp>
      <p:sp>
        <p:nvSpPr>
          <p:cNvPr id="8" name="Footer Placeholder 4"/>
          <p:cNvSpPr>
            <a:spLocks noGrp="1"/>
          </p:cNvSpPr>
          <p:nvPr>
            <p:ph type="ftr" sz="quarter" idx="15"/>
          </p:nvPr>
        </p:nvSpPr>
        <p:spPr/>
        <p:txBody>
          <a:bodyPr/>
          <a:lstStyle>
            <a:lvl1pPr>
              <a:defRPr/>
            </a:lvl1pPr>
          </a:lstStyle>
          <a:p>
            <a:pPr>
              <a:defRPr/>
            </a:pPr>
            <a:endParaRPr lang="en-AU"/>
          </a:p>
        </p:txBody>
      </p:sp>
      <p:sp>
        <p:nvSpPr>
          <p:cNvPr id="9" name="Slide Number Placeholder 5"/>
          <p:cNvSpPr>
            <a:spLocks noGrp="1"/>
          </p:cNvSpPr>
          <p:nvPr>
            <p:ph type="sldNum" sz="quarter" idx="16"/>
          </p:nvPr>
        </p:nvSpPr>
        <p:spPr/>
        <p:txBody>
          <a:bodyPr/>
          <a:lstStyle>
            <a:lvl1pPr>
              <a:defRPr/>
            </a:lvl1pPr>
          </a:lstStyle>
          <a:p>
            <a:fld id="{2EF72B66-B934-43E6-9EF3-BB9C42E55BEA}" type="slidenum">
              <a:rPr lang="en-AU" altLang="en-US"/>
              <a:pPr/>
              <a:t>‹#›</a:t>
            </a:fld>
            <a:endParaRPr lang="en-AU" altLang="en-US"/>
          </a:p>
        </p:txBody>
      </p:sp>
    </p:spTree>
    <p:extLst>
      <p:ext uri="{BB962C8B-B14F-4D97-AF65-F5344CB8AC3E}">
        <p14:creationId xmlns:p14="http://schemas.microsoft.com/office/powerpoint/2010/main" val="2909107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1090B96-B684-42F3-B144-2E8D73C5C76F}" type="datetimeFigureOut">
              <a:rPr lang="en-AU"/>
              <a:pPr>
                <a:defRPr/>
              </a:pPr>
              <a:t>16/07/2014</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F78D8774-45AD-4C27-94BE-8A3BFF3DAE87}" type="slidenum">
              <a:rPr lang="en-AU" altLang="en-US"/>
              <a:pPr/>
              <a:t>‹#›</a:t>
            </a:fld>
            <a:endParaRPr lang="en-AU" altLang="en-US"/>
          </a:p>
        </p:txBody>
      </p:sp>
    </p:spTree>
    <p:extLst>
      <p:ext uri="{BB962C8B-B14F-4D97-AF65-F5344CB8AC3E}">
        <p14:creationId xmlns:p14="http://schemas.microsoft.com/office/powerpoint/2010/main" val="2571550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smtClean="0"/>
              <a:t>“</a:t>
            </a:r>
          </a:p>
        </p:txBody>
      </p:sp>
      <p:sp>
        <p:nvSpPr>
          <p:cNvPr id="6" name="TextBox 5"/>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8000" smtClean="0"/>
              <a:t>”</a:t>
            </a:r>
          </a:p>
        </p:txBody>
      </p:sp>
      <p:sp>
        <p:nvSpPr>
          <p:cNvPr id="2" name="Title 1"/>
          <p:cNvSpPr>
            <a:spLocks noGrp="1"/>
          </p:cNvSpPr>
          <p:nvPr>
            <p:ph type="title"/>
          </p:nvPr>
        </p:nvSpPr>
        <p:spPr>
          <a:xfrm>
            <a:off x="1141413" y="685800"/>
            <a:ext cx="9144000" cy="2743200"/>
          </a:xfrm>
        </p:spPr>
        <p:txBody>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rtlCol="0" anchor="b">
            <a:normAutofit/>
          </a:bodyPr>
          <a:lstStyle>
            <a:lvl1pPr>
              <a:buNone/>
              <a:defRPr lang="en-US" sz="2400" b="0" cap="all" dirty="0">
                <a:ln w="3175" cmpd="sng">
                  <a:noFill/>
                </a:ln>
                <a:solidFill>
                  <a:schemeClr val="tx1"/>
                </a:solidFill>
                <a:effectLst/>
              </a:defRPr>
            </a:lvl1pPr>
          </a:lstStyle>
          <a:p>
            <a:pPr lvl="0"/>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1982F31E-9878-4ECF-A579-D640DCFD63E1}" type="datetimeFigureOut">
              <a:rPr lang="en-AU"/>
              <a:pPr>
                <a:defRPr/>
              </a:pPr>
              <a:t>16/07/2014</a:t>
            </a:fld>
            <a:endParaRPr lang="en-AU"/>
          </a:p>
        </p:txBody>
      </p:sp>
      <p:sp>
        <p:nvSpPr>
          <p:cNvPr id="8" name="Footer Placeholder 4"/>
          <p:cNvSpPr>
            <a:spLocks noGrp="1"/>
          </p:cNvSpPr>
          <p:nvPr>
            <p:ph type="ftr" sz="quarter" idx="15"/>
          </p:nvPr>
        </p:nvSpPr>
        <p:spPr/>
        <p:txBody>
          <a:bodyPr/>
          <a:lstStyle>
            <a:lvl1pPr>
              <a:defRPr/>
            </a:lvl1pPr>
          </a:lstStyle>
          <a:p>
            <a:pPr>
              <a:defRPr/>
            </a:pPr>
            <a:endParaRPr lang="en-AU"/>
          </a:p>
        </p:txBody>
      </p:sp>
      <p:sp>
        <p:nvSpPr>
          <p:cNvPr id="9" name="Slide Number Placeholder 5"/>
          <p:cNvSpPr>
            <a:spLocks noGrp="1"/>
          </p:cNvSpPr>
          <p:nvPr>
            <p:ph type="sldNum" sz="quarter" idx="16"/>
          </p:nvPr>
        </p:nvSpPr>
        <p:spPr/>
        <p:txBody>
          <a:bodyPr/>
          <a:lstStyle>
            <a:lvl1pPr>
              <a:defRPr/>
            </a:lvl1pPr>
          </a:lstStyle>
          <a:p>
            <a:fld id="{25DA0EBD-7131-4104-A958-DCFB3657BE03}" type="slidenum">
              <a:rPr lang="en-AU" altLang="en-US"/>
              <a:pPr/>
              <a:t>‹#›</a:t>
            </a:fld>
            <a:endParaRPr lang="en-AU" altLang="en-US"/>
          </a:p>
        </p:txBody>
      </p:sp>
    </p:spTree>
    <p:extLst>
      <p:ext uri="{BB962C8B-B14F-4D97-AF65-F5344CB8AC3E}">
        <p14:creationId xmlns:p14="http://schemas.microsoft.com/office/powerpoint/2010/main" val="34851660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defRPr lang="en-US" b="0" dirty="0"/>
            </a:lvl1pPr>
          </a:lstStyle>
          <a:p>
            <a:pPr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rtlCol="0" anchor="b">
            <a:normAutofit/>
          </a:bodyPr>
          <a:lstStyle>
            <a:lvl1pPr>
              <a:buNone/>
              <a:defRPr lang="en-US" sz="2400" b="0" cap="all" dirty="0">
                <a:ln w="3175" cmpd="sng">
                  <a:noFill/>
                </a:ln>
                <a:solidFill>
                  <a:schemeClr val="tx1"/>
                </a:solidFill>
                <a:effectLst/>
              </a:defRPr>
            </a:lvl1pPr>
          </a:lstStyle>
          <a:p>
            <a:pPr lvl="0"/>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D419F0B8-0A2F-4731-BC8A-AFE8D319929B}" type="datetimeFigureOut">
              <a:rPr lang="en-AU"/>
              <a:pPr>
                <a:defRPr/>
              </a:pPr>
              <a:t>16/07/2014</a:t>
            </a:fld>
            <a:endParaRPr lang="en-AU"/>
          </a:p>
        </p:txBody>
      </p:sp>
      <p:sp>
        <p:nvSpPr>
          <p:cNvPr id="6" name="Footer Placeholder 4"/>
          <p:cNvSpPr>
            <a:spLocks noGrp="1"/>
          </p:cNvSpPr>
          <p:nvPr>
            <p:ph type="ftr" sz="quarter" idx="15"/>
          </p:nvPr>
        </p:nvSpPr>
        <p:spPr/>
        <p:txBody>
          <a:bodyPr/>
          <a:lstStyle>
            <a:lvl1pPr>
              <a:defRPr/>
            </a:lvl1pPr>
          </a:lstStyle>
          <a:p>
            <a:pPr>
              <a:defRPr/>
            </a:pPr>
            <a:endParaRPr lang="en-AU"/>
          </a:p>
        </p:txBody>
      </p:sp>
      <p:sp>
        <p:nvSpPr>
          <p:cNvPr id="7" name="Slide Number Placeholder 5"/>
          <p:cNvSpPr>
            <a:spLocks noGrp="1"/>
          </p:cNvSpPr>
          <p:nvPr>
            <p:ph type="sldNum" sz="quarter" idx="16"/>
          </p:nvPr>
        </p:nvSpPr>
        <p:spPr/>
        <p:txBody>
          <a:bodyPr/>
          <a:lstStyle>
            <a:lvl1pPr>
              <a:defRPr/>
            </a:lvl1pPr>
          </a:lstStyle>
          <a:p>
            <a:fld id="{7D7F21B9-0AC9-4831-B1B3-4D48079C3240}" type="slidenum">
              <a:rPr lang="en-AU" altLang="en-US"/>
              <a:pPr/>
              <a:t>‹#›</a:t>
            </a:fld>
            <a:endParaRPr lang="en-AU" altLang="en-US"/>
          </a:p>
        </p:txBody>
      </p:sp>
    </p:spTree>
    <p:extLst>
      <p:ext uri="{BB962C8B-B14F-4D97-AF65-F5344CB8AC3E}">
        <p14:creationId xmlns:p14="http://schemas.microsoft.com/office/powerpoint/2010/main" val="2678084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CE20C81-8959-40B7-A033-103FDDF4B250}" type="datetimeFigureOut">
              <a:rPr lang="en-AU"/>
              <a:pPr>
                <a:defRPr/>
              </a:pPr>
              <a:t>16/07/2014</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1532BE49-6463-4E6A-899F-3A092225BAAA}" type="slidenum">
              <a:rPr lang="en-AU" altLang="en-US"/>
              <a:pPr/>
              <a:t>‹#›</a:t>
            </a:fld>
            <a:endParaRPr lang="en-AU" altLang="en-US"/>
          </a:p>
        </p:txBody>
      </p:sp>
    </p:spTree>
    <p:extLst>
      <p:ext uri="{BB962C8B-B14F-4D97-AF65-F5344CB8AC3E}">
        <p14:creationId xmlns:p14="http://schemas.microsoft.com/office/powerpoint/2010/main" val="39752159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606CB3F-8BA0-4310-9FB4-1C74F4FA17A9}" type="datetimeFigureOut">
              <a:rPr lang="en-AU"/>
              <a:pPr>
                <a:defRPr/>
              </a:pPr>
              <a:t>16/07/2014</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A666C3B2-D681-40D3-8C04-15DB9CC69148}" type="slidenum">
              <a:rPr lang="en-AU" altLang="en-US"/>
              <a:pPr/>
              <a:t>‹#›</a:t>
            </a:fld>
            <a:endParaRPr lang="en-AU" altLang="en-US"/>
          </a:p>
        </p:txBody>
      </p:sp>
    </p:spTree>
    <p:extLst>
      <p:ext uri="{BB962C8B-B14F-4D97-AF65-F5344CB8AC3E}">
        <p14:creationId xmlns:p14="http://schemas.microsoft.com/office/powerpoint/2010/main" val="395314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D7C2691-27B5-4EBE-BB3C-6C1FD0C6DEB2}" type="datetimeFigureOut">
              <a:rPr lang="en-AU"/>
              <a:pPr>
                <a:defRPr/>
              </a:pPr>
              <a:t>16/07/2014</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DF924149-CB05-4D56-8D4A-A6497882F035}" type="slidenum">
              <a:rPr lang="en-AU" altLang="en-US"/>
              <a:pPr/>
              <a:t>‹#›</a:t>
            </a:fld>
            <a:endParaRPr lang="en-AU" altLang="en-US"/>
          </a:p>
        </p:txBody>
      </p:sp>
    </p:spTree>
    <p:extLst>
      <p:ext uri="{BB962C8B-B14F-4D97-AF65-F5344CB8AC3E}">
        <p14:creationId xmlns:p14="http://schemas.microsoft.com/office/powerpoint/2010/main" val="4161883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2F0ECC-3EAA-4090-90F6-F9235AB1A079}" type="datetimeFigureOut">
              <a:rPr lang="en-AU"/>
              <a:pPr>
                <a:defRPr/>
              </a:pPr>
              <a:t>16/07/2014</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93F42BE6-FCBC-471E-A4CD-EA45EBFFA555}" type="slidenum">
              <a:rPr lang="en-AU" altLang="en-US"/>
              <a:pPr/>
              <a:t>‹#›</a:t>
            </a:fld>
            <a:endParaRPr lang="en-AU" altLang="en-US"/>
          </a:p>
        </p:txBody>
      </p:sp>
    </p:spTree>
    <p:extLst>
      <p:ext uri="{BB962C8B-B14F-4D97-AF65-F5344CB8AC3E}">
        <p14:creationId xmlns:p14="http://schemas.microsoft.com/office/powerpoint/2010/main" val="2934848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8FC131F-592C-472A-895E-4D0CCB072929}" type="datetimeFigureOut">
              <a:rPr lang="en-AU"/>
              <a:pPr>
                <a:defRPr/>
              </a:pPr>
              <a:t>16/07/2014</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25410A84-7D3D-4634-8117-E4FC3DFA723F}" type="slidenum">
              <a:rPr lang="en-AU" altLang="en-US"/>
              <a:pPr/>
              <a:t>‹#›</a:t>
            </a:fld>
            <a:endParaRPr lang="en-AU" altLang="en-US"/>
          </a:p>
        </p:txBody>
      </p:sp>
    </p:spTree>
    <p:extLst>
      <p:ext uri="{BB962C8B-B14F-4D97-AF65-F5344CB8AC3E}">
        <p14:creationId xmlns:p14="http://schemas.microsoft.com/office/powerpoint/2010/main" val="3144873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561CB28-E182-49F2-8325-DD38492DBD0E}" type="datetimeFigureOut">
              <a:rPr lang="en-AU"/>
              <a:pPr>
                <a:defRPr/>
              </a:pPr>
              <a:t>16/07/2014</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fld id="{985FF8EB-647D-40AC-99C5-262D5461D7A8}" type="slidenum">
              <a:rPr lang="en-AU" altLang="en-US"/>
              <a:pPr/>
              <a:t>‹#›</a:t>
            </a:fld>
            <a:endParaRPr lang="en-AU" altLang="en-US"/>
          </a:p>
        </p:txBody>
      </p:sp>
    </p:spTree>
    <p:extLst>
      <p:ext uri="{BB962C8B-B14F-4D97-AF65-F5344CB8AC3E}">
        <p14:creationId xmlns:p14="http://schemas.microsoft.com/office/powerpoint/2010/main" val="992904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236453DE-7930-4455-91A0-8B4BC842581D}" type="datetimeFigureOut">
              <a:rPr lang="en-AU"/>
              <a:pPr>
                <a:defRPr/>
              </a:pPr>
              <a:t>16/07/2014</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fld id="{17CF857A-281D-4306-87E1-C4B245F1DFD1}" type="slidenum">
              <a:rPr lang="en-AU" altLang="en-US"/>
              <a:pPr/>
              <a:t>‹#›</a:t>
            </a:fld>
            <a:endParaRPr lang="en-AU" altLang="en-US"/>
          </a:p>
        </p:txBody>
      </p:sp>
    </p:spTree>
    <p:extLst>
      <p:ext uri="{BB962C8B-B14F-4D97-AF65-F5344CB8AC3E}">
        <p14:creationId xmlns:p14="http://schemas.microsoft.com/office/powerpoint/2010/main" val="103315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7140E2-500A-4F91-8E67-74E099987F23}" type="datetimeFigureOut">
              <a:rPr lang="en-AU"/>
              <a:pPr>
                <a:defRPr/>
              </a:pPr>
              <a:t>16/07/2014</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fld id="{46A76EA5-7916-496C-A870-31F170BB17D0}" type="slidenum">
              <a:rPr lang="en-AU" altLang="en-US"/>
              <a:pPr/>
              <a:t>‹#›</a:t>
            </a:fld>
            <a:endParaRPr lang="en-AU" altLang="en-US"/>
          </a:p>
        </p:txBody>
      </p:sp>
    </p:spTree>
    <p:extLst>
      <p:ext uri="{BB962C8B-B14F-4D97-AF65-F5344CB8AC3E}">
        <p14:creationId xmlns:p14="http://schemas.microsoft.com/office/powerpoint/2010/main" val="2105838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4399CE-FBF1-41C6-A029-CE0A2203E7B1}" type="datetimeFigureOut">
              <a:rPr lang="en-AU"/>
              <a:pPr>
                <a:defRPr/>
              </a:pPr>
              <a:t>16/07/2014</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44068460-82C2-49DB-AE63-62C3364E3465}" type="slidenum">
              <a:rPr lang="en-AU" altLang="en-US"/>
              <a:pPr/>
              <a:t>‹#›</a:t>
            </a:fld>
            <a:endParaRPr lang="en-AU" altLang="en-US"/>
          </a:p>
        </p:txBody>
      </p:sp>
    </p:spTree>
    <p:extLst>
      <p:ext uri="{BB962C8B-B14F-4D97-AF65-F5344CB8AC3E}">
        <p14:creationId xmlns:p14="http://schemas.microsoft.com/office/powerpoint/2010/main" val="620678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16E9A3-8E65-441D-98C7-30FBAC182BC9}" type="datetimeFigureOut">
              <a:rPr lang="en-AU"/>
              <a:pPr>
                <a:defRPr/>
              </a:pPr>
              <a:t>16/07/2014</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EF8309E9-49E2-4AFE-8EF6-3F853396DC07}" type="slidenum">
              <a:rPr lang="en-AU" altLang="en-US"/>
              <a:pPr/>
              <a:t>‹#›</a:t>
            </a:fld>
            <a:endParaRPr lang="en-AU" altLang="en-US"/>
          </a:p>
        </p:txBody>
      </p:sp>
    </p:spTree>
    <p:extLst>
      <p:ext uri="{BB962C8B-B14F-4D97-AF65-F5344CB8AC3E}">
        <p14:creationId xmlns:p14="http://schemas.microsoft.com/office/powerpoint/2010/main" val="280666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9207500" y="2963863"/>
            <a:ext cx="2981325" cy="3208337"/>
            <a:chOff x="9206969" y="2963333"/>
            <a:chExt cx="2981858" cy="3208867"/>
          </a:xfrm>
        </p:grpSpPr>
        <p:cxnSp>
          <p:nvCxnSpPr>
            <p:cNvPr id="8" name="Straight Connector 7"/>
            <p:cNvCxnSpPr/>
            <p:nvPr/>
          </p:nvCxnSpPr>
          <p:spPr>
            <a:xfrm flipH="1">
              <a:off x="11275852" y="2963333"/>
              <a:ext cx="912975" cy="91296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83"/>
              <a:ext cx="2981858" cy="298181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3013" y="3285648"/>
              <a:ext cx="1895814" cy="1895788"/>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853" y="3131636"/>
              <a:ext cx="1744974" cy="174495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600" y="3682589"/>
              <a:ext cx="1270227" cy="127021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3" y="4487863"/>
            <a:ext cx="8534400" cy="150653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684213" y="685800"/>
            <a:ext cx="8534400" cy="361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9904413" y="6172200"/>
            <a:ext cx="1600200" cy="365125"/>
          </a:xfrm>
          <a:prstGeom prst="rect">
            <a:avLst/>
          </a:prstGeom>
        </p:spPr>
        <p:txBody>
          <a:bodyPr vert="horz" lIns="91440" tIns="45720" rIns="91440" bIns="45720" rtlCol="0" anchor="t"/>
          <a:lstStyle>
            <a:lvl1pPr algn="r" eaLnBrk="1" fontAlgn="auto" hangingPunct="1">
              <a:spcBef>
                <a:spcPts val="0"/>
              </a:spcBef>
              <a:spcAft>
                <a:spcPts val="0"/>
              </a:spcAft>
              <a:defRPr sz="1000" b="0" i="0">
                <a:solidFill>
                  <a:schemeClr val="bg2">
                    <a:lumMod val="50000"/>
                  </a:schemeClr>
                </a:solidFill>
                <a:effectLst/>
                <a:latin typeface="+mn-lt"/>
              </a:defRPr>
            </a:lvl1pPr>
          </a:lstStyle>
          <a:p>
            <a:pPr>
              <a:defRPr/>
            </a:pPr>
            <a:fld id="{6DAF5E3E-7DAB-423A-A040-62F6A07C3D1A}" type="datetimeFigureOut">
              <a:rPr lang="en-AU"/>
              <a:pPr>
                <a:defRPr/>
              </a:pPr>
              <a:t>16/07/2014</a:t>
            </a:fld>
            <a:endParaRPr lang="en-AU"/>
          </a:p>
        </p:txBody>
      </p:sp>
      <p:sp>
        <p:nvSpPr>
          <p:cNvPr id="5" name="Footer Placeholder 4"/>
          <p:cNvSpPr>
            <a:spLocks noGrp="1"/>
          </p:cNvSpPr>
          <p:nvPr>
            <p:ph type="ftr" sz="quarter" idx="3"/>
          </p:nvPr>
        </p:nvSpPr>
        <p:spPr>
          <a:xfrm>
            <a:off x="684213" y="6172200"/>
            <a:ext cx="7543800" cy="365125"/>
          </a:xfrm>
          <a:prstGeom prst="rect">
            <a:avLst/>
          </a:prstGeom>
        </p:spPr>
        <p:txBody>
          <a:bodyPr vert="horz" lIns="91440" tIns="45720" rIns="91440" bIns="45720" rtlCol="0" anchor="t"/>
          <a:lstStyle>
            <a:lvl1pPr algn="l" eaLnBrk="1" fontAlgn="auto" hangingPunct="1">
              <a:spcBef>
                <a:spcPts val="0"/>
              </a:spcBef>
              <a:spcAft>
                <a:spcPts val="0"/>
              </a:spcAft>
              <a:defRPr sz="1000" b="0" i="0">
                <a:solidFill>
                  <a:schemeClr val="bg2">
                    <a:lumMod val="50000"/>
                  </a:schemeClr>
                </a:solidFill>
                <a:effectLst/>
                <a:latin typeface="+mn-lt"/>
              </a:defRPr>
            </a:lvl1pPr>
          </a:lstStyle>
          <a:p>
            <a:pPr>
              <a:defRPr/>
            </a:pPr>
            <a:endParaRPr lang="en-AU"/>
          </a:p>
        </p:txBody>
      </p:sp>
      <p:sp>
        <p:nvSpPr>
          <p:cNvPr id="6" name="Slide Number Placeholder 5"/>
          <p:cNvSpPr>
            <a:spLocks noGrp="1"/>
          </p:cNvSpPr>
          <p:nvPr>
            <p:ph type="sldNum" sz="quarter" idx="4"/>
          </p:nvPr>
        </p:nvSpPr>
        <p:spPr>
          <a:xfrm>
            <a:off x="10363200" y="5578475"/>
            <a:ext cx="1143000" cy="6699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3200">
                <a:solidFill>
                  <a:srgbClr val="0A304A"/>
                </a:solidFill>
              </a:defRPr>
            </a:lvl1pPr>
          </a:lstStyle>
          <a:p>
            <a:fld id="{3B382CC0-F341-4791-A0D2-D65787A460BD}" type="slidenum">
              <a:rPr lang="en-AU" altLang="en-US"/>
              <a:pPr/>
              <a:t>‹#›</a:t>
            </a:fld>
            <a:endParaRPr lang="en-AU" altLang="en-US"/>
          </a:p>
        </p:txBody>
      </p:sp>
    </p:spTree>
  </p:cSld>
  <p:clrMap bg1="dk1" tx1="lt1" bg2="dk2" tx2="lt2" accent1="accent1" accent2="accent2" accent3="accent3" accent4="accent4" accent5="accent5" accent6="accent6" hlink="hlink" folHlink="folHlink"/>
  <p:sldLayoutIdLst>
    <p:sldLayoutId id="2147483835"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6" r:id="rId12"/>
    <p:sldLayoutId id="2147483831" r:id="rId13"/>
    <p:sldLayoutId id="2147483837" r:id="rId14"/>
    <p:sldLayoutId id="2147483832" r:id="rId15"/>
    <p:sldLayoutId id="2147483833" r:id="rId16"/>
    <p:sldLayoutId id="2147483834" r:id="rId17"/>
  </p:sldLayoutIdLst>
  <p:txStyles>
    <p:titleStyle>
      <a:lvl1pPr algn="l" defTabSz="457200" rtl="0" eaLnBrk="0" fontAlgn="base" hangingPunct="0">
        <a:spcBef>
          <a:spcPct val="0"/>
        </a:spcBef>
        <a:spcAft>
          <a:spcPct val="0"/>
        </a:spcAft>
        <a:defRPr sz="36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sz="3600">
          <a:solidFill>
            <a:schemeClr val="tx1"/>
          </a:solidFill>
          <a:latin typeface="Century Gothic" panose="020B0502020202020204" pitchFamily="34" charset="0"/>
        </a:defRPr>
      </a:lvl2pPr>
      <a:lvl3pPr algn="l" defTabSz="457200" rtl="0" eaLnBrk="0" fontAlgn="base" hangingPunct="0">
        <a:spcBef>
          <a:spcPct val="0"/>
        </a:spcBef>
        <a:spcAft>
          <a:spcPct val="0"/>
        </a:spcAft>
        <a:defRPr sz="3600">
          <a:solidFill>
            <a:schemeClr val="tx1"/>
          </a:solidFill>
          <a:latin typeface="Century Gothic" panose="020B0502020202020204" pitchFamily="34" charset="0"/>
        </a:defRPr>
      </a:lvl3pPr>
      <a:lvl4pPr algn="l" defTabSz="457200" rtl="0" eaLnBrk="0" fontAlgn="base" hangingPunct="0">
        <a:spcBef>
          <a:spcPct val="0"/>
        </a:spcBef>
        <a:spcAft>
          <a:spcPct val="0"/>
        </a:spcAft>
        <a:defRPr sz="3600">
          <a:solidFill>
            <a:schemeClr val="tx1"/>
          </a:solidFill>
          <a:latin typeface="Century Gothic" panose="020B0502020202020204" pitchFamily="34" charset="0"/>
        </a:defRPr>
      </a:lvl4pPr>
      <a:lvl5pPr algn="l" defTabSz="457200" rtl="0" eaLnBrk="0" fontAlgn="base" hangingPunct="0">
        <a:spcBef>
          <a:spcPct val="0"/>
        </a:spcBef>
        <a:spcAft>
          <a:spcPct val="0"/>
        </a:spcAft>
        <a:defRPr sz="3600">
          <a:solidFill>
            <a:schemeClr val="tx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itchFamily="18" charset="2"/>
        <a:buChar char=""/>
        <a:defRPr sz="2000" kern="1200">
          <a:solidFill>
            <a:srgbClr val="0F496F"/>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itchFamily="18" charset="2"/>
        <a:buChar char=""/>
        <a:defRPr kern="1200">
          <a:solidFill>
            <a:srgbClr val="0F496F"/>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itchFamily="18" charset="2"/>
        <a:buChar char=""/>
        <a:defRPr sz="1600" kern="1200">
          <a:solidFill>
            <a:srgbClr val="0F496F"/>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itchFamily="18" charset="2"/>
        <a:buChar char=""/>
        <a:defRPr sz="1400" kern="1200">
          <a:solidFill>
            <a:srgbClr val="0F496F"/>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2"/>
          <p:cNvSpPr>
            <a:spLocks noGrp="1"/>
          </p:cNvSpPr>
          <p:nvPr>
            <p:ph type="subTitle" idx="1"/>
          </p:nvPr>
        </p:nvSpPr>
        <p:spPr>
          <a:xfrm>
            <a:off x="1017588" y="3116263"/>
            <a:ext cx="10225087" cy="3335337"/>
          </a:xfrm>
        </p:spPr>
        <p:txBody>
          <a:bodyPr/>
          <a:lstStyle/>
          <a:p>
            <a:pPr algn="ctr" eaLnBrk="1" hangingPunct="1"/>
            <a:endParaRPr lang="en-AU" altLang="en-US" sz="1600" b="1" dirty="0" smtClean="0">
              <a:solidFill>
                <a:schemeClr val="bg1"/>
              </a:solidFill>
              <a:latin typeface="Times New Roman" pitchFamily="18" charset="0"/>
              <a:cs typeface="Times New Roman" pitchFamily="18" charset="0"/>
            </a:endParaRPr>
          </a:p>
          <a:p>
            <a:pPr algn="ctr" eaLnBrk="1" hangingPunct="1"/>
            <a:r>
              <a:rPr lang="en-AU" altLang="en-US" sz="1600" b="1" dirty="0" smtClean="0">
                <a:solidFill>
                  <a:schemeClr val="tx1"/>
                </a:solidFill>
                <a:latin typeface="Arial" panose="020B0604020202020204" pitchFamily="34" charset="0"/>
                <a:cs typeface="Arial" panose="020B0604020202020204" pitchFamily="34" charset="0"/>
              </a:rPr>
              <a:t>NORTHERN TERRITORY BAR ASSOCIATION 2014 CONFERENCE</a:t>
            </a:r>
          </a:p>
          <a:p>
            <a:pPr algn="ctr" eaLnBrk="1" hangingPunct="1"/>
            <a:r>
              <a:rPr lang="en-AU" altLang="en-US" sz="1600" b="1" dirty="0" err="1" smtClean="0">
                <a:solidFill>
                  <a:schemeClr val="tx1"/>
                </a:solidFill>
                <a:latin typeface="Arial" panose="020B0604020202020204" pitchFamily="34" charset="0"/>
                <a:cs typeface="Arial" panose="020B0604020202020204" pitchFamily="34" charset="0"/>
              </a:rPr>
              <a:t>Dili</a:t>
            </a:r>
            <a:r>
              <a:rPr lang="en-AU" altLang="en-US" sz="1600" b="1" dirty="0" smtClean="0">
                <a:solidFill>
                  <a:schemeClr val="tx1"/>
                </a:solidFill>
                <a:latin typeface="Arial" panose="020B0604020202020204" pitchFamily="34" charset="0"/>
                <a:cs typeface="Arial" panose="020B0604020202020204" pitchFamily="34" charset="0"/>
              </a:rPr>
              <a:t>, Timor-Leste, July 2014</a:t>
            </a:r>
          </a:p>
          <a:p>
            <a:pPr algn="ctr" eaLnBrk="1" hangingPunct="1"/>
            <a:r>
              <a:rPr lang="en-AU" altLang="en-US" sz="1600" b="1" dirty="0" smtClean="0">
                <a:solidFill>
                  <a:schemeClr val="tx1"/>
                </a:solidFill>
                <a:latin typeface="Arial" panose="020B0604020202020204" pitchFamily="34" charset="0"/>
                <a:cs typeface="Arial" panose="020B0604020202020204" pitchFamily="34" charset="0"/>
              </a:rPr>
              <a:t> </a:t>
            </a:r>
          </a:p>
          <a:p>
            <a:pPr algn="ctr" eaLnBrk="1" hangingPunct="1"/>
            <a:r>
              <a:rPr lang="en-AU" altLang="en-US" sz="2000" b="1" dirty="0" smtClean="0">
                <a:solidFill>
                  <a:schemeClr val="tx1"/>
                </a:solidFill>
                <a:latin typeface="Arial" panose="020B0604020202020204" pitchFamily="34" charset="0"/>
                <a:cs typeface="Arial" panose="020B0604020202020204" pitchFamily="34" charset="0"/>
              </a:rPr>
              <a:t>“Regulating Private Security Companies (PSCs) and Private Military Companies (PMCs) under the Law of Timor-Leste”</a:t>
            </a:r>
          </a:p>
          <a:p>
            <a:pPr algn="ctr" eaLnBrk="1" hangingPunct="1"/>
            <a:r>
              <a:rPr lang="en-AU" altLang="en-US" sz="1600" b="1" dirty="0" smtClean="0">
                <a:solidFill>
                  <a:schemeClr val="tx1"/>
                </a:solidFill>
                <a:latin typeface="Arial" panose="020B0604020202020204" pitchFamily="34" charset="0"/>
                <a:cs typeface="Arial" panose="020B0604020202020204" pitchFamily="34" charset="0"/>
              </a:rPr>
              <a:t> </a:t>
            </a:r>
          </a:p>
          <a:p>
            <a:pPr algn="ctr" eaLnBrk="1" hangingPunct="1"/>
            <a:r>
              <a:rPr lang="en-AU" altLang="en-US" sz="1600" b="1" dirty="0" smtClean="0">
                <a:solidFill>
                  <a:schemeClr val="tx1"/>
                </a:solidFill>
                <a:latin typeface="Arial" panose="020B0604020202020204" pitchFamily="34" charset="0"/>
                <a:cs typeface="Arial" panose="020B0604020202020204" pitchFamily="34" charset="0"/>
              </a:rPr>
              <a:t>Salvador Soares and Associate Professor David Price, </a:t>
            </a:r>
          </a:p>
          <a:p>
            <a:pPr algn="ctr" eaLnBrk="1" hangingPunct="1"/>
            <a:r>
              <a:rPr lang="en-AU" altLang="en-US" sz="1600" b="1" dirty="0" smtClean="0">
                <a:solidFill>
                  <a:schemeClr val="tx1"/>
                </a:solidFill>
                <a:latin typeface="Arial" panose="020B0604020202020204" pitchFamily="34" charset="0"/>
                <a:cs typeface="Arial" panose="020B0604020202020204" pitchFamily="34" charset="0"/>
              </a:rPr>
              <a:t>School of Law, Charles Darwin University </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50" y="180975"/>
            <a:ext cx="2760663"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5425" y="180975"/>
            <a:ext cx="1223963"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8675" y="180975"/>
            <a:ext cx="2678113"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6313" y="1271588"/>
            <a:ext cx="2262187"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6" y="450850"/>
            <a:ext cx="11336338" cy="6021388"/>
          </a:xfrm>
        </p:spPr>
        <p:txBody>
          <a:bodyPr rtlCol="0">
            <a:normAutofit fontScale="77500" lnSpcReduction="20000"/>
          </a:bodyPr>
          <a:lstStyle/>
          <a:p>
            <a:pPr algn="ctr" eaLnBrk="1" fontAlgn="auto" hangingPunct="1">
              <a:lnSpc>
                <a:spcPct val="150000"/>
              </a:lnSpc>
              <a:defRPr/>
            </a:pPr>
            <a:r>
              <a:rPr lang="en-AU" altLang="en-US" sz="31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PSC </a:t>
            </a:r>
            <a:r>
              <a:rPr lang="en-AU" altLang="en-US" sz="31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t>
            </a:r>
            <a:r>
              <a:rPr lang="en-AU" altLang="en-US" sz="31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PMC Upsides and downsides (</a:t>
            </a:r>
            <a:r>
              <a:rPr lang="en-AU" altLang="en-US" sz="31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altLang="en-US" sz="31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gn="ctr" eaLnBrk="1" fontAlgn="auto" hangingPunct="1">
              <a:lnSpc>
                <a:spcPct val="150000"/>
              </a:lnSpc>
              <a:defRPr/>
            </a:pPr>
            <a:endPar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eaLnBrk="1" fontAlgn="auto" hangingPunct="1">
              <a:lnSpc>
                <a:spcPct val="150000"/>
              </a:lnSpc>
              <a:defRPr/>
            </a:pPr>
            <a:r>
              <a:rPr lang="en-AU" altLang="en-US" sz="2600" b="1" i="1" dirty="0" smtClean="0">
                <a:solidFill>
                  <a:schemeClr val="tx1"/>
                </a:solidFill>
                <a:latin typeface="Arial" panose="020B0604020202020204" pitchFamily="34" charset="0"/>
                <a:cs typeface="Arial" panose="020B0604020202020204" pitchFamily="34" charset="0"/>
              </a:rPr>
              <a:t>Negatives</a:t>
            </a:r>
          </a:p>
          <a:p>
            <a:pPr eaLnBrk="1" fontAlgn="auto" hangingPunct="1">
              <a:lnSpc>
                <a:spcPct val="150000"/>
              </a:lnSpc>
              <a:defRPr/>
            </a:pPr>
            <a:endParaRPr lang="en-AU" altLang="en-US" sz="2600" b="1" dirty="0">
              <a:solidFill>
                <a:schemeClr val="tx1"/>
              </a:solidFill>
              <a:latin typeface="Arial" panose="020B0604020202020204" pitchFamily="34" charset="0"/>
              <a:cs typeface="Arial" panose="020B0604020202020204" pitchFamily="34" charset="0"/>
            </a:endParaRPr>
          </a:p>
          <a:p>
            <a:pPr marL="342900" indent="-342900" eaLnBrk="1" fontAlgn="auto" hangingPunct="1">
              <a:lnSpc>
                <a:spcPct val="150000"/>
              </a:lnSpc>
              <a:buFont typeface="Arial" panose="020B0604020202020204" pitchFamily="34" charset="0"/>
              <a:buChar char="•"/>
              <a:defRPr/>
            </a:pPr>
            <a:r>
              <a:rPr lang="en-AU" altLang="en-US" sz="2600" b="1" dirty="0" smtClean="0">
                <a:solidFill>
                  <a:schemeClr val="tx1"/>
                </a:solidFill>
                <a:latin typeface="Arial" panose="020B0604020202020204" pitchFamily="34" charset="0"/>
                <a:cs typeface="Arial" panose="020B0604020202020204" pitchFamily="34" charset="0"/>
              </a:rPr>
              <a:t>Legal vacuum</a:t>
            </a:r>
          </a:p>
          <a:p>
            <a:pPr marL="342900" indent="-342900" eaLnBrk="1" fontAlgn="auto" hangingPunct="1">
              <a:lnSpc>
                <a:spcPct val="150000"/>
              </a:lnSpc>
              <a:buFont typeface="Arial" panose="020B0604020202020204" pitchFamily="34" charset="0"/>
              <a:buChar char="•"/>
              <a:defRPr/>
            </a:pPr>
            <a:r>
              <a:rPr lang="en-AU" altLang="en-US" sz="2600" b="1" dirty="0" smtClean="0">
                <a:solidFill>
                  <a:schemeClr val="tx1"/>
                </a:solidFill>
                <a:latin typeface="Arial" panose="020B0604020202020204" pitchFamily="34" charset="0"/>
                <a:cs typeface="Arial" panose="020B0604020202020204" pitchFamily="34" charset="0"/>
              </a:rPr>
              <a:t>Outside legal framework</a:t>
            </a:r>
          </a:p>
          <a:p>
            <a:pPr marL="342900" indent="-342900" eaLnBrk="1" fontAlgn="auto" hangingPunct="1">
              <a:lnSpc>
                <a:spcPct val="150000"/>
              </a:lnSpc>
              <a:buFont typeface="Arial" panose="020B0604020202020204" pitchFamily="34" charset="0"/>
              <a:buChar char="•"/>
              <a:defRPr/>
            </a:pPr>
            <a:r>
              <a:rPr lang="en-AU" altLang="en-US" sz="2600" b="1" dirty="0" smtClean="0">
                <a:solidFill>
                  <a:schemeClr val="tx1"/>
                </a:solidFill>
                <a:latin typeface="Arial" panose="020B0604020202020204" pitchFamily="34" charset="0"/>
                <a:cs typeface="Arial" panose="020B0604020202020204" pitchFamily="34" charset="0"/>
              </a:rPr>
              <a:t>Lack of accountability </a:t>
            </a:r>
          </a:p>
          <a:p>
            <a:pPr marL="342900" indent="-342900" eaLnBrk="1" fontAlgn="auto" hangingPunct="1">
              <a:lnSpc>
                <a:spcPct val="150000"/>
              </a:lnSpc>
              <a:buFont typeface="Arial" panose="020B0604020202020204" pitchFamily="34" charset="0"/>
              <a:buChar char="•"/>
              <a:defRPr/>
            </a:pPr>
            <a:r>
              <a:rPr lang="en-AU" altLang="en-US" sz="2600" b="1" dirty="0" smtClean="0">
                <a:solidFill>
                  <a:schemeClr val="tx1"/>
                </a:solidFill>
                <a:latin typeface="Arial" panose="020B0604020202020204" pitchFamily="34" charset="0"/>
                <a:cs typeface="Arial" panose="020B0604020202020204" pitchFamily="34" charset="0"/>
              </a:rPr>
              <a:t>Profits not peace</a:t>
            </a:r>
          </a:p>
          <a:p>
            <a:pPr marL="342900" indent="-342900" eaLnBrk="1" fontAlgn="auto" hangingPunct="1">
              <a:lnSpc>
                <a:spcPct val="150000"/>
              </a:lnSpc>
              <a:buFont typeface="Arial" panose="020B0604020202020204" pitchFamily="34" charset="0"/>
              <a:buChar char="•"/>
              <a:defRPr/>
            </a:pPr>
            <a:r>
              <a:rPr lang="en-AU" altLang="en-US" sz="2600" b="1" dirty="0" smtClean="0">
                <a:solidFill>
                  <a:schemeClr val="tx1"/>
                </a:solidFill>
                <a:latin typeface="Arial" panose="020B0604020202020204" pitchFamily="34" charset="0"/>
                <a:cs typeface="Arial" panose="020B0604020202020204" pitchFamily="34" charset="0"/>
              </a:rPr>
              <a:t>Non-approved/Illegal/criminal activities – </a:t>
            </a:r>
            <a:r>
              <a:rPr lang="en-AU" altLang="en-US" sz="2600" b="1" i="1" dirty="0" smtClean="0">
                <a:solidFill>
                  <a:schemeClr val="tx1"/>
                </a:solidFill>
                <a:latin typeface="Arial" panose="020B0604020202020204" pitchFamily="34" charset="0"/>
                <a:cs typeface="Arial" panose="020B0604020202020204" pitchFamily="34" charset="0"/>
              </a:rPr>
              <a:t>DynCorp International, Blackwater</a:t>
            </a:r>
          </a:p>
          <a:p>
            <a:pPr marL="714375" indent="-357188" eaLnBrk="1" fontAlgn="auto" hangingPunct="1">
              <a:lnSpc>
                <a:spcPct val="150000"/>
              </a:lnSpc>
              <a:buFont typeface="Wingdings" panose="05000000000000000000" pitchFamily="2" charset="2"/>
              <a:buChar char="v"/>
              <a:defRPr/>
            </a:pPr>
            <a:r>
              <a:rPr lang="en-AU" altLang="en-US" sz="2600" b="1" dirty="0">
                <a:solidFill>
                  <a:schemeClr val="tx1"/>
                </a:solidFill>
                <a:latin typeface="Arial" panose="020B0604020202020204" pitchFamily="34" charset="0"/>
                <a:cs typeface="Arial" panose="020B0604020202020204" pitchFamily="34" charset="0"/>
              </a:rPr>
              <a:t>	</a:t>
            </a:r>
            <a:r>
              <a:rPr lang="en-AU" altLang="en-US" sz="2600" b="1" dirty="0" smtClean="0">
                <a:solidFill>
                  <a:schemeClr val="tx1"/>
                </a:solidFill>
                <a:latin typeface="Arial" panose="020B0604020202020204" pitchFamily="34" charset="0"/>
                <a:cs typeface="Arial" panose="020B0604020202020204" pitchFamily="34" charset="0"/>
              </a:rPr>
              <a:t>weapons trade, smuggling, drugs, prostitution, killings  </a:t>
            </a:r>
            <a:r>
              <a:rPr lang="en-AU" altLang="en-US" sz="2600" b="1" i="1" dirty="0" smtClean="0">
                <a:solidFill>
                  <a:schemeClr val="tx1"/>
                </a:solidFill>
                <a:latin typeface="Arial" panose="020B0604020202020204" pitchFamily="34" charset="0"/>
                <a:cs typeface="Arial" panose="020B0604020202020204" pitchFamily="34" charset="0"/>
              </a:rPr>
              <a:t>(</a:t>
            </a:r>
            <a:r>
              <a:rPr lang="en-AU" altLang="en-US" sz="2600" b="1" i="1" dirty="0" err="1" smtClean="0">
                <a:solidFill>
                  <a:schemeClr val="tx1"/>
                </a:solidFill>
                <a:latin typeface="Arial" panose="020B0604020202020204" pitchFamily="34" charset="0"/>
                <a:cs typeface="Arial" panose="020B0604020202020204" pitchFamily="34" charset="0"/>
              </a:rPr>
              <a:t>Nisoor</a:t>
            </a:r>
            <a:r>
              <a:rPr lang="en-AU" altLang="en-US" sz="2600" b="1" i="1" dirty="0" smtClean="0">
                <a:solidFill>
                  <a:schemeClr val="tx1"/>
                </a:solidFill>
                <a:latin typeface="Arial" panose="020B0604020202020204" pitchFamily="34" charset="0"/>
                <a:cs typeface="Arial" panose="020B0604020202020204" pitchFamily="34" charset="0"/>
              </a:rPr>
              <a:t> Square, Iraq 2007)</a:t>
            </a:r>
          </a:p>
          <a:p>
            <a:pPr eaLnBrk="1" fontAlgn="auto" hangingPunct="1">
              <a:lnSpc>
                <a:spcPct val="150000"/>
              </a:lnSpc>
              <a:defRPr/>
            </a:pPr>
            <a:r>
              <a:rPr lang="en-AU" altLang="en-US" sz="2600" b="1" i="1" dirty="0" smtClean="0">
                <a:solidFill>
                  <a:schemeClr val="tx1"/>
                </a:solidFill>
                <a:latin typeface="Arial" panose="020B0604020202020204" pitchFamily="34" charset="0"/>
                <a:cs typeface="Arial" panose="020B0604020202020204" pitchFamily="34" charset="0"/>
              </a:rPr>
              <a:t>-	</a:t>
            </a:r>
            <a:r>
              <a:rPr lang="en-AU" altLang="en-US" sz="2600" b="1" dirty="0" smtClean="0">
                <a:solidFill>
                  <a:schemeClr val="tx1"/>
                </a:solidFill>
                <a:latin typeface="Arial" panose="020B0604020202020204" pitchFamily="34" charset="0"/>
                <a:cs typeface="Arial" panose="020B0604020202020204" pitchFamily="34" charset="0"/>
              </a:rPr>
              <a:t>Foreign interests</a:t>
            </a:r>
          </a:p>
          <a:p>
            <a:pPr eaLnBrk="1" fontAlgn="auto" hangingPunct="1">
              <a:lnSpc>
                <a:spcPct val="150000"/>
              </a:lnSpc>
              <a:defRPr/>
            </a:pPr>
            <a:endParaRPr lang="en-AU" sz="19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0961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87400" y="450850"/>
            <a:ext cx="10920413" cy="6064250"/>
          </a:xfrm>
        </p:spPr>
        <p:txBody>
          <a:bodyPr rtlCol="0">
            <a:normAutofit/>
          </a:bodyPr>
          <a:lstStyle/>
          <a:p>
            <a:pPr algn="ctr" eaLnBrk="1" fontAlgn="auto" hangingPunct="1">
              <a:lnSpc>
                <a:spcPct val="150000"/>
              </a:lnSpc>
              <a:defRPr/>
            </a:pP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PSC </a:t>
            </a:r>
            <a:r>
              <a:rPr lang="en-AU" altLang="en-US" sz="24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t>
            </a: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PMC Issues</a:t>
            </a:r>
          </a:p>
          <a:p>
            <a:pPr algn="ctr" eaLnBrk="1" fontAlgn="auto" hangingPunct="1">
              <a:lnSpc>
                <a:spcPct val="150000"/>
              </a:lnSpc>
              <a:defRPr/>
            </a:pPr>
            <a:endParaRPr lang="en-AU" altLang="en-US" sz="2000" b="1" i="1" dirty="0">
              <a:solidFill>
                <a:schemeClr val="tx1"/>
              </a:solidFill>
              <a:latin typeface="Arial" panose="020B0604020202020204" pitchFamily="34" charset="0"/>
              <a:cs typeface="Arial" panose="020B0604020202020204" pitchFamily="34" charset="0"/>
            </a:endParaRPr>
          </a:p>
          <a:p>
            <a:pPr marL="342900" indent="-342900" eaLnBrk="1" fontAlgn="auto" hangingPunct="1">
              <a:lnSpc>
                <a:spcPct val="150000"/>
              </a:lnSpc>
              <a:spcBef>
                <a:spcPts val="0"/>
              </a:spcBef>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Definitional clarity and bounds</a:t>
            </a:r>
          </a:p>
          <a:p>
            <a:pPr marL="342900" indent="-342900" eaLnBrk="1" fontAlgn="auto" hangingPunct="1">
              <a:lnSpc>
                <a:spcPct val="150000"/>
              </a:lnSpc>
              <a:spcBef>
                <a:spcPts val="0"/>
              </a:spcBef>
              <a:buFont typeface="Arial" panose="020B0604020202020204" pitchFamily="34" charset="0"/>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342900" indent="-342900" eaLnBrk="1" fontAlgn="auto" hangingPunct="1">
              <a:lnSpc>
                <a:spcPct val="150000"/>
              </a:lnSpc>
              <a:spcBef>
                <a:spcPts val="0"/>
              </a:spcBef>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Distinction between PSC’s &amp; PMCs and their respective functions/activities</a:t>
            </a:r>
          </a:p>
          <a:p>
            <a:pPr marL="342900" indent="-342900" eaLnBrk="1" fontAlgn="auto" hangingPunct="1">
              <a:lnSpc>
                <a:spcPct val="150000"/>
              </a:lnSpc>
              <a:spcBef>
                <a:spcPts val="0"/>
              </a:spcBef>
              <a:buFont typeface="Arial" panose="020B0604020202020204" pitchFamily="34" charset="0"/>
              <a:buChar char="•"/>
              <a:defRPr/>
            </a:pPr>
            <a:endParaRPr lang="en-AU" sz="2000" b="1" dirty="0">
              <a:solidFill>
                <a:schemeClr val="tx1"/>
              </a:solidFill>
              <a:latin typeface="Arial" panose="020B0604020202020204" pitchFamily="34" charset="0"/>
              <a:cs typeface="Arial" panose="020B0604020202020204" pitchFamily="34" charset="0"/>
            </a:endParaRPr>
          </a:p>
          <a:p>
            <a:pPr marL="342900" indent="-342900" eaLnBrk="1" fontAlgn="auto" hangingPunct="1">
              <a:lnSpc>
                <a:spcPct val="150000"/>
              </a:lnSpc>
              <a:spcBef>
                <a:spcPts val="0"/>
              </a:spcBef>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Their presence in a country</a:t>
            </a:r>
          </a:p>
          <a:p>
            <a:pPr marL="342900" indent="-342900" eaLnBrk="1" fontAlgn="auto" hangingPunct="1">
              <a:lnSpc>
                <a:spcPct val="150000"/>
              </a:lnSpc>
              <a:spcBef>
                <a:spcPts val="0"/>
              </a:spcBef>
              <a:buFont typeface="Arial" panose="020B0604020202020204" pitchFamily="34" charset="0"/>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342900" indent="-342900" eaLnBrk="1" fontAlgn="auto" hangingPunct="1">
              <a:lnSpc>
                <a:spcPct val="150000"/>
              </a:lnSpc>
              <a:spcBef>
                <a:spcPts val="0"/>
              </a:spcBef>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Why they are contracted and by whom</a:t>
            </a:r>
          </a:p>
          <a:p>
            <a:pPr marL="342900" indent="-342900" eaLnBrk="1" fontAlgn="auto" hangingPunct="1">
              <a:lnSpc>
                <a:spcPct val="150000"/>
              </a:lnSpc>
              <a:spcBef>
                <a:spcPts val="0"/>
              </a:spcBef>
              <a:buFont typeface="Arial" panose="020B0604020202020204" pitchFamily="34" charset="0"/>
              <a:buChar char="•"/>
              <a:defRPr/>
            </a:pPr>
            <a:endParaRPr lang="en-AU" sz="2000" b="1" dirty="0">
              <a:solidFill>
                <a:schemeClr val="tx1"/>
              </a:solidFill>
              <a:latin typeface="Arial" panose="020B0604020202020204" pitchFamily="34" charset="0"/>
              <a:cs typeface="Arial" panose="020B0604020202020204" pitchFamily="34" charset="0"/>
            </a:endParaRPr>
          </a:p>
          <a:p>
            <a:pPr marL="342900" indent="-342900" eaLnBrk="1" fontAlgn="auto" hangingPunct="1">
              <a:lnSpc>
                <a:spcPct val="150000"/>
              </a:lnSpc>
              <a:spcBef>
                <a:spcPts val="0"/>
              </a:spcBef>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Ways and means to regulate them </a:t>
            </a:r>
          </a:p>
        </p:txBody>
      </p:sp>
    </p:spTree>
    <p:extLst>
      <p:ext uri="{BB962C8B-B14F-4D97-AF65-F5344CB8AC3E}">
        <p14:creationId xmlns:p14="http://schemas.microsoft.com/office/powerpoint/2010/main" val="173838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0024" y="128588"/>
            <a:ext cx="11672889" cy="6529387"/>
          </a:xfrm>
        </p:spPr>
        <p:txBody>
          <a:bodyPr rtlCol="0">
            <a:noAutofit/>
          </a:bodyPr>
          <a:lstStyle/>
          <a:p>
            <a:pPr algn="ctr" eaLnBrk="1" fontAlgn="auto" hangingPunct="1">
              <a:lnSpc>
                <a:spcPct val="150000"/>
              </a:lnSpc>
              <a:defRPr/>
            </a:pPr>
            <a:r>
              <a:rPr lang="en-AU" sz="24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PSCs and PMCs Presence in </a:t>
            </a: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Timor-Leste</a:t>
            </a:r>
          </a:p>
          <a:p>
            <a:pPr algn="ctr" eaLnBrk="1" fontAlgn="auto" hangingPunct="1">
              <a:lnSpc>
                <a:spcPct val="150000"/>
              </a:lnSpc>
              <a:spcBef>
                <a:spcPts val="0"/>
              </a:spcBef>
              <a:defRPr/>
            </a:pPr>
            <a:endParaRPr lang="en-AU" sz="2000" b="1" i="1" dirty="0" smtClean="0">
              <a:solidFill>
                <a:schemeClr val="tx1"/>
              </a:solidFill>
              <a:latin typeface="Arial" panose="020B0604020202020204" pitchFamily="34" charset="0"/>
              <a:cs typeface="Arial" panose="020B0604020202020204" pitchFamily="34" charset="0"/>
            </a:endParaRPr>
          </a:p>
          <a:p>
            <a:pPr algn="just" eaLnBrk="1" fontAlgn="auto" hangingPunct="1">
              <a:lnSpc>
                <a:spcPct val="150000"/>
              </a:lnSpc>
              <a:spcBef>
                <a:spcPts val="0"/>
              </a:spcBef>
              <a:defRPr/>
            </a:pPr>
            <a:r>
              <a:rPr lang="en-AU" b="1" dirty="0" smtClean="0">
                <a:solidFill>
                  <a:schemeClr val="tx1"/>
                </a:solidFill>
                <a:latin typeface="Arial" panose="020B0604020202020204" pitchFamily="34" charset="0"/>
                <a:cs typeface="Arial" panose="020B0604020202020204" pitchFamily="34" charset="0"/>
              </a:rPr>
              <a:t>Most </a:t>
            </a:r>
            <a:r>
              <a:rPr lang="en-AU" b="1" dirty="0">
                <a:solidFill>
                  <a:schemeClr val="tx1"/>
                </a:solidFill>
                <a:latin typeface="Arial" panose="020B0604020202020204" pitchFamily="34" charset="0"/>
                <a:cs typeface="Arial" panose="020B0604020202020204" pitchFamily="34" charset="0"/>
              </a:rPr>
              <a:t>security-related companies </a:t>
            </a:r>
            <a:r>
              <a:rPr lang="en-AU" b="1" dirty="0" smtClean="0">
                <a:solidFill>
                  <a:schemeClr val="tx1"/>
                </a:solidFill>
                <a:latin typeface="Arial" panose="020B0604020202020204" pitchFamily="34" charset="0"/>
                <a:cs typeface="Arial" panose="020B0604020202020204" pitchFamily="34" charset="0"/>
              </a:rPr>
              <a:t>operate </a:t>
            </a:r>
            <a:r>
              <a:rPr lang="en-AU" b="1" dirty="0">
                <a:solidFill>
                  <a:schemeClr val="tx1"/>
                </a:solidFill>
                <a:latin typeface="Arial" panose="020B0604020202020204" pitchFamily="34" charset="0"/>
                <a:cs typeface="Arial" panose="020B0604020202020204" pitchFamily="34" charset="0"/>
              </a:rPr>
              <a:t>in </a:t>
            </a:r>
            <a:r>
              <a:rPr lang="en-AU" b="1" dirty="0" smtClean="0">
                <a:solidFill>
                  <a:schemeClr val="tx1"/>
                </a:solidFill>
                <a:latin typeface="Arial" panose="020B0604020202020204" pitchFamily="34" charset="0"/>
                <a:cs typeface="Arial" panose="020B0604020202020204" pitchFamily="34" charset="0"/>
              </a:rPr>
              <a:t>Timor-Leste are </a:t>
            </a:r>
            <a:r>
              <a:rPr lang="en-AU" b="1" dirty="0">
                <a:solidFill>
                  <a:schemeClr val="tx1"/>
                </a:solidFill>
                <a:latin typeface="Arial" panose="020B0604020202020204" pitchFamily="34" charset="0"/>
                <a:cs typeface="Arial" panose="020B0604020202020204" pitchFamily="34" charset="0"/>
              </a:rPr>
              <a:t>PSCs, since most </a:t>
            </a:r>
            <a:r>
              <a:rPr lang="en-AU" b="1" dirty="0" smtClean="0">
                <a:solidFill>
                  <a:schemeClr val="tx1"/>
                </a:solidFill>
                <a:latin typeface="Arial" panose="020B0604020202020204" pitchFamily="34" charset="0"/>
                <a:cs typeface="Arial" panose="020B0604020202020204" pitchFamily="34" charset="0"/>
              </a:rPr>
              <a:t>services </a:t>
            </a:r>
            <a:r>
              <a:rPr lang="en-AU" b="1" dirty="0">
                <a:solidFill>
                  <a:schemeClr val="tx1"/>
                </a:solidFill>
                <a:latin typeface="Arial" panose="020B0604020202020204" pitchFamily="34" charset="0"/>
                <a:cs typeface="Arial" panose="020B0604020202020204" pitchFamily="34" charset="0"/>
              </a:rPr>
              <a:t>and day-to-day operations </a:t>
            </a:r>
            <a:r>
              <a:rPr lang="en-AU" b="1" dirty="0" smtClean="0">
                <a:solidFill>
                  <a:schemeClr val="tx1"/>
                </a:solidFill>
                <a:latin typeface="Arial" panose="020B0604020202020204" pitchFamily="34" charset="0"/>
                <a:cs typeface="Arial" panose="020B0604020202020204" pitchFamily="34" charset="0"/>
              </a:rPr>
              <a:t>more law </a:t>
            </a:r>
            <a:r>
              <a:rPr lang="en-AU" b="1" dirty="0">
                <a:solidFill>
                  <a:schemeClr val="tx1"/>
                </a:solidFill>
                <a:latin typeface="Arial" panose="020B0604020202020204" pitchFamily="34" charset="0"/>
                <a:cs typeface="Arial" panose="020B0604020202020204" pitchFamily="34" charset="0"/>
              </a:rPr>
              <a:t>enforcement than military by nature. </a:t>
            </a:r>
            <a:endParaRPr lang="en-AU" b="1" dirty="0" smtClean="0">
              <a:solidFill>
                <a:schemeClr val="tx1"/>
              </a:solidFill>
              <a:latin typeface="Arial" panose="020B0604020202020204" pitchFamily="34" charset="0"/>
              <a:cs typeface="Arial" panose="020B0604020202020204" pitchFamily="34" charset="0"/>
            </a:endParaRPr>
          </a:p>
          <a:p>
            <a:pPr algn="just" eaLnBrk="1" fontAlgn="auto" hangingPunct="1">
              <a:lnSpc>
                <a:spcPct val="150000"/>
              </a:lnSpc>
              <a:defRPr/>
            </a:pPr>
            <a:r>
              <a:rPr lang="en-AU" b="1" dirty="0" smtClean="0">
                <a:solidFill>
                  <a:schemeClr val="tx1"/>
                </a:solidFill>
                <a:latin typeface="Arial" panose="020B0604020202020204" pitchFamily="34" charset="0"/>
                <a:cs typeface="Arial" panose="020B0604020202020204" pitchFamily="34" charset="0"/>
              </a:rPr>
              <a:t>PMCs </a:t>
            </a:r>
            <a:r>
              <a:rPr lang="en-AU" b="1" dirty="0">
                <a:solidFill>
                  <a:schemeClr val="tx1"/>
                </a:solidFill>
                <a:latin typeface="Arial" panose="020B0604020202020204" pitchFamily="34" charset="0"/>
                <a:cs typeface="Arial" panose="020B0604020202020204" pitchFamily="34" charset="0"/>
              </a:rPr>
              <a:t>also have a record of operation </a:t>
            </a:r>
            <a:r>
              <a:rPr lang="en-AU" b="1" dirty="0" smtClean="0">
                <a:solidFill>
                  <a:schemeClr val="tx1"/>
                </a:solidFill>
                <a:latin typeface="Arial" panose="020B0604020202020204" pitchFamily="34" charset="0"/>
                <a:cs typeface="Arial" panose="020B0604020202020204" pitchFamily="34" charset="0"/>
              </a:rPr>
              <a:t>&amp; might </a:t>
            </a:r>
            <a:r>
              <a:rPr lang="en-AU" b="1" dirty="0">
                <a:solidFill>
                  <a:schemeClr val="tx1"/>
                </a:solidFill>
                <a:latin typeface="Arial" panose="020B0604020202020204" pitchFamily="34" charset="0"/>
                <a:cs typeface="Arial" panose="020B0604020202020204" pitchFamily="34" charset="0"/>
              </a:rPr>
              <a:t>potentially continue to operate in the future.</a:t>
            </a:r>
          </a:p>
          <a:p>
            <a:pPr algn="just" eaLnBrk="1" fontAlgn="auto" hangingPunct="1">
              <a:lnSpc>
                <a:spcPct val="150000"/>
              </a:lnSpc>
              <a:defRPr/>
            </a:pPr>
            <a:endParaRPr lang="en-AU" b="1" dirty="0" smtClean="0">
              <a:solidFill>
                <a:schemeClr val="tx1"/>
              </a:solidFill>
              <a:latin typeface="Arial" panose="020B0604020202020204" pitchFamily="34" charset="0"/>
              <a:cs typeface="Arial" panose="020B0604020202020204" pitchFamily="34" charset="0"/>
            </a:endParaRPr>
          </a:p>
          <a:p>
            <a:pPr algn="just" eaLnBrk="1" fontAlgn="auto" hangingPunct="1">
              <a:lnSpc>
                <a:spcPct val="150000"/>
              </a:lnSpc>
              <a:defRPr/>
            </a:pPr>
            <a:r>
              <a:rPr lang="en-AU" b="1" dirty="0" smtClean="0">
                <a:solidFill>
                  <a:schemeClr val="tx1"/>
                </a:solidFill>
                <a:latin typeface="Arial" panose="020B0604020202020204" pitchFamily="34" charset="0"/>
                <a:cs typeface="Arial" panose="020B0604020202020204" pitchFamily="34" charset="0"/>
              </a:rPr>
              <a:t>Instability </a:t>
            </a:r>
            <a:r>
              <a:rPr lang="en-AU" b="1" dirty="0">
                <a:solidFill>
                  <a:schemeClr val="tx1"/>
                </a:solidFill>
                <a:latin typeface="Arial" panose="020B0604020202020204" pitchFamily="34" charset="0"/>
                <a:cs typeface="Arial" panose="020B0604020202020204" pitchFamily="34" charset="0"/>
              </a:rPr>
              <a:t>of </a:t>
            </a:r>
            <a:r>
              <a:rPr lang="en-AU" b="1" dirty="0" smtClean="0">
                <a:solidFill>
                  <a:schemeClr val="tx1"/>
                </a:solidFill>
                <a:latin typeface="Arial" panose="020B0604020202020204" pitchFamily="34" charset="0"/>
                <a:cs typeface="Arial" panose="020B0604020202020204" pitchFamily="34" charset="0"/>
              </a:rPr>
              <a:t>internal security and </a:t>
            </a:r>
            <a:r>
              <a:rPr lang="en-AU" b="1" dirty="0">
                <a:solidFill>
                  <a:schemeClr val="tx1"/>
                </a:solidFill>
                <a:latin typeface="Arial" panose="020B0604020202020204" pitchFamily="34" charset="0"/>
                <a:cs typeface="Arial" panose="020B0604020202020204" pitchFamily="34" charset="0"/>
              </a:rPr>
              <a:t>presence of the international peace-keeping force have made Timor-Leste a good environment for PSCs and PMCs to operate.  </a:t>
            </a:r>
            <a:r>
              <a:rPr lang="en-AU" b="1" dirty="0" smtClean="0">
                <a:solidFill>
                  <a:schemeClr val="tx1"/>
                </a:solidFill>
                <a:latin typeface="Arial" panose="020B0604020202020204" pitchFamily="34" charset="0"/>
                <a:cs typeface="Arial" panose="020B0604020202020204" pitchFamily="34" charset="0"/>
              </a:rPr>
              <a:t>A number operating </a:t>
            </a:r>
            <a:r>
              <a:rPr lang="en-AU" b="1" dirty="0">
                <a:solidFill>
                  <a:schemeClr val="tx1"/>
                </a:solidFill>
                <a:latin typeface="Arial" panose="020B0604020202020204" pitchFamily="34" charset="0"/>
                <a:cs typeface="Arial" panose="020B0604020202020204" pitchFamily="34" charset="0"/>
              </a:rPr>
              <a:t>in Timor-Leste, </a:t>
            </a:r>
            <a:r>
              <a:rPr lang="en-AU" b="1" dirty="0" smtClean="0">
                <a:solidFill>
                  <a:schemeClr val="tx1"/>
                </a:solidFill>
                <a:latin typeface="Arial" panose="020B0604020202020204" pitchFamily="34" charset="0"/>
                <a:cs typeface="Arial" panose="020B0604020202020204" pitchFamily="34" charset="0"/>
              </a:rPr>
              <a:t>namely:  </a:t>
            </a:r>
          </a:p>
          <a:p>
            <a:pPr marL="342900" indent="-342900" algn="just" eaLnBrk="1" fontAlgn="auto" hangingPunct="1">
              <a:lnSpc>
                <a:spcPct val="150000"/>
              </a:lnSpc>
              <a:buFont typeface="Arial" panose="020B0604020202020204" pitchFamily="34" charset="0"/>
              <a:buChar char="•"/>
              <a:defRPr/>
            </a:pPr>
            <a:r>
              <a:rPr lang="en-AU" b="1" dirty="0" err="1" smtClean="0">
                <a:solidFill>
                  <a:schemeClr val="tx1"/>
                </a:solidFill>
                <a:latin typeface="Arial" panose="020B0604020202020204" pitchFamily="34" charset="0"/>
                <a:cs typeface="Arial" panose="020B0604020202020204" pitchFamily="34" charset="0"/>
              </a:rPr>
              <a:t>Maubere</a:t>
            </a:r>
            <a:r>
              <a:rPr lang="en-AU" b="1" dirty="0" smtClean="0">
                <a:solidFill>
                  <a:schemeClr val="tx1"/>
                </a:solidFill>
                <a:latin typeface="Arial" panose="020B0604020202020204" pitchFamily="34" charset="0"/>
                <a:cs typeface="Arial" panose="020B0604020202020204" pitchFamily="34" charset="0"/>
              </a:rPr>
              <a:t> Security; 								</a:t>
            </a:r>
            <a:r>
              <a:rPr lang="en-AU" b="1" dirty="0" err="1" smtClean="0">
                <a:solidFill>
                  <a:schemeClr val="tx1"/>
                </a:solidFill>
                <a:latin typeface="Arial" panose="020B0604020202020204" pitchFamily="34" charset="0"/>
                <a:cs typeface="Arial" panose="020B0604020202020204" pitchFamily="34" charset="0"/>
              </a:rPr>
              <a:t>Gardamor</a:t>
            </a:r>
            <a:r>
              <a:rPr lang="en-AU" b="1" dirty="0">
                <a:solidFill>
                  <a:schemeClr val="tx1"/>
                </a:solidFill>
                <a:latin typeface="Arial" panose="020B0604020202020204" pitchFamily="34" charset="0"/>
                <a:cs typeface="Arial" panose="020B0604020202020204" pitchFamily="34" charset="0"/>
              </a:rPr>
              <a:t>;</a:t>
            </a:r>
            <a:r>
              <a:rPr lang="en-AU" b="1" dirty="0" smtClean="0">
                <a:solidFill>
                  <a:schemeClr val="tx1"/>
                </a:solidFill>
                <a:latin typeface="Arial" panose="020B0604020202020204" pitchFamily="34" charset="0"/>
                <a:cs typeface="Arial" panose="020B0604020202020204" pitchFamily="34" charset="0"/>
              </a:rPr>
              <a:t> </a:t>
            </a:r>
          </a:p>
          <a:p>
            <a:pPr marL="342900" indent="-342900" algn="just" eaLnBrk="1" fontAlgn="auto" hangingPunct="1">
              <a:lnSpc>
                <a:spcPct val="150000"/>
              </a:lnSpc>
              <a:buFont typeface="Arial" panose="020B0604020202020204" pitchFamily="34" charset="0"/>
              <a:buChar char="•"/>
              <a:defRPr/>
            </a:pPr>
            <a:r>
              <a:rPr lang="en-AU" b="1" dirty="0" smtClean="0">
                <a:solidFill>
                  <a:schemeClr val="tx1"/>
                </a:solidFill>
                <a:latin typeface="Arial" panose="020B0604020202020204" pitchFamily="34" charset="0"/>
                <a:cs typeface="Arial" panose="020B0604020202020204" pitchFamily="34" charset="0"/>
              </a:rPr>
              <a:t>APAC Security;									Gear Defence; </a:t>
            </a:r>
          </a:p>
          <a:p>
            <a:pPr marL="3543300" lvl="7" indent="-342900" algn="just">
              <a:lnSpc>
                <a:spcPct val="150000"/>
              </a:lnSpc>
              <a:buFont typeface="Arial" panose="020B0604020202020204" pitchFamily="34" charset="0"/>
              <a:buChar char="•"/>
              <a:defRPr/>
            </a:pPr>
            <a:r>
              <a:rPr lang="en-AU" sz="1800" b="1" dirty="0" smtClean="0">
                <a:solidFill>
                  <a:schemeClr val="tx1"/>
                </a:solidFill>
                <a:latin typeface="Arial" panose="020B0604020202020204" pitchFamily="34" charset="0"/>
                <a:cs typeface="Arial" panose="020B0604020202020204" pitchFamily="34" charset="0"/>
              </a:rPr>
              <a:t>High </a:t>
            </a:r>
            <a:r>
              <a:rPr lang="en-AU" sz="1800" b="1" dirty="0">
                <a:solidFill>
                  <a:schemeClr val="tx1"/>
                </a:solidFill>
                <a:latin typeface="Arial" panose="020B0604020202020204" pitchFamily="34" charset="0"/>
                <a:cs typeface="Arial" panose="020B0604020202020204" pitchFamily="34" charset="0"/>
              </a:rPr>
              <a:t>Risk Security Group.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2"/>
          <p:cNvSpPr>
            <a:spLocks noGrp="1"/>
          </p:cNvSpPr>
          <p:nvPr>
            <p:ph type="body" idx="1"/>
          </p:nvPr>
        </p:nvSpPr>
        <p:spPr>
          <a:xfrm>
            <a:off x="171450" y="225425"/>
            <a:ext cx="11901488" cy="6432550"/>
          </a:xfrm>
        </p:spPr>
        <p:txBody>
          <a:bodyPr>
            <a:normAutofit lnSpcReduction="10000"/>
          </a:bodyPr>
          <a:lstStyle/>
          <a:p>
            <a:pPr algn="ctr" eaLnBrk="1" hangingPunct="1">
              <a:lnSpc>
                <a:spcPct val="150000"/>
              </a:lnSpc>
              <a:spcBef>
                <a:spcPts val="0"/>
              </a:spcBef>
            </a:pPr>
            <a:r>
              <a:rPr lang="en-AU" altLang="en-US" sz="2400" b="1" i="1" dirty="0" smtClean="0">
                <a:solidFill>
                  <a:schemeClr val="tx1"/>
                </a:solidFill>
                <a:effectLst>
                  <a:outerShdw blurRad="38100" dist="38100" dir="2700000" algn="tl">
                    <a:srgbClr val="000000">
                      <a:alpha val="43137"/>
                    </a:srgbClr>
                  </a:outerShdw>
                </a:effectLst>
                <a:latin typeface="Arial" charset="0"/>
                <a:cs typeface="Arial" charset="0"/>
              </a:rPr>
              <a:t>PSCs and PMCs Presence in Timor-Leste (</a:t>
            </a:r>
            <a:r>
              <a:rPr lang="en-AU" altLang="en-US" sz="2400" b="1" i="1" dirty="0" err="1" smtClean="0">
                <a:solidFill>
                  <a:schemeClr val="tx1"/>
                </a:solidFill>
                <a:effectLst>
                  <a:outerShdw blurRad="38100" dist="38100" dir="2700000" algn="tl">
                    <a:srgbClr val="000000">
                      <a:alpha val="43137"/>
                    </a:srgbClr>
                  </a:outerShdw>
                </a:effectLst>
                <a:latin typeface="Arial" charset="0"/>
                <a:cs typeface="Arial" charset="0"/>
              </a:rPr>
              <a:t>cont</a:t>
            </a:r>
            <a:r>
              <a:rPr lang="en-AU" altLang="en-US" sz="2400" b="1" i="1" dirty="0" smtClean="0">
                <a:solidFill>
                  <a:schemeClr val="tx1"/>
                </a:solidFill>
                <a:effectLst>
                  <a:outerShdw blurRad="38100" dist="38100" dir="2700000" algn="tl">
                    <a:srgbClr val="000000">
                      <a:alpha val="43137"/>
                    </a:srgbClr>
                  </a:outerShdw>
                </a:effectLst>
                <a:latin typeface="Arial" charset="0"/>
                <a:cs typeface="Arial" charset="0"/>
              </a:rPr>
              <a:t>)</a:t>
            </a:r>
          </a:p>
          <a:p>
            <a:pPr algn="ctr" eaLnBrk="1" hangingPunct="1">
              <a:lnSpc>
                <a:spcPct val="150000"/>
              </a:lnSpc>
              <a:spcBef>
                <a:spcPts val="0"/>
              </a:spcBef>
            </a:pPr>
            <a:endParaRPr lang="en-AU" altLang="en-US" b="1" dirty="0" smtClean="0">
              <a:solidFill>
                <a:schemeClr val="tx1"/>
              </a:solidFill>
              <a:effectLst>
                <a:outerShdw blurRad="38100" dist="38100" dir="2700000" algn="tl">
                  <a:srgbClr val="000000">
                    <a:alpha val="43137"/>
                  </a:srgbClr>
                </a:outerShdw>
              </a:effectLst>
              <a:latin typeface="Arial" charset="0"/>
              <a:cs typeface="Arial" charset="0"/>
            </a:endParaRPr>
          </a:p>
          <a:p>
            <a:pPr eaLnBrk="1" hangingPunct="1">
              <a:lnSpc>
                <a:spcPct val="150000"/>
              </a:lnSpc>
              <a:spcBef>
                <a:spcPts val="0"/>
              </a:spcBef>
            </a:pPr>
            <a:r>
              <a:rPr lang="en-AU" altLang="en-US" b="1" dirty="0" smtClean="0">
                <a:solidFill>
                  <a:schemeClr val="tx1"/>
                </a:solidFill>
                <a:latin typeface="Arial" charset="0"/>
                <a:cs typeface="Arial" charset="0"/>
              </a:rPr>
              <a:t>PSC presence and activities in Timor-Leste might be able to produce two different results that can affect the security situation &amp; recovery condition of Timor-Leste. </a:t>
            </a:r>
          </a:p>
          <a:p>
            <a:pPr eaLnBrk="1" hangingPunct="1">
              <a:lnSpc>
                <a:spcPct val="150000"/>
              </a:lnSpc>
              <a:spcBef>
                <a:spcPts val="0"/>
              </a:spcBef>
            </a:pPr>
            <a:endParaRPr lang="en-AU" altLang="en-US" b="1" dirty="0" smtClean="0">
              <a:solidFill>
                <a:schemeClr val="tx1"/>
              </a:solidFill>
              <a:latin typeface="Arial" charset="0"/>
              <a:cs typeface="Arial" charset="0"/>
            </a:endParaRPr>
          </a:p>
          <a:p>
            <a:pPr marL="285750" indent="-285750" eaLnBrk="1" hangingPunct="1">
              <a:lnSpc>
                <a:spcPct val="150000"/>
              </a:lnSpc>
              <a:spcBef>
                <a:spcPts val="0"/>
              </a:spcBef>
              <a:buFont typeface="Arial" panose="020B0604020202020204" pitchFamily="34" charset="0"/>
              <a:buChar char="•"/>
            </a:pPr>
            <a:r>
              <a:rPr lang="en-AU" altLang="en-US" b="1" i="1" dirty="0" smtClean="0">
                <a:solidFill>
                  <a:schemeClr val="tx1"/>
                </a:solidFill>
                <a:latin typeface="Arial" charset="0"/>
                <a:cs typeface="Arial" charset="0"/>
              </a:rPr>
              <a:t>First (Negative Result) :</a:t>
            </a:r>
          </a:p>
          <a:p>
            <a:pPr marL="714375" indent="-357188" eaLnBrk="1" hangingPunct="1">
              <a:lnSpc>
                <a:spcPct val="150000"/>
              </a:lnSpc>
              <a:spcBef>
                <a:spcPts val="0"/>
              </a:spcBef>
              <a:buFont typeface="Wingdings" panose="05000000000000000000" pitchFamily="2" charset="2"/>
              <a:buChar char="v"/>
            </a:pPr>
            <a:r>
              <a:rPr lang="en-AU" altLang="en-US" b="1" dirty="0" smtClean="0">
                <a:solidFill>
                  <a:schemeClr val="tx1"/>
                </a:solidFill>
                <a:latin typeface="Arial" charset="0"/>
                <a:cs typeface="Arial" charset="0"/>
              </a:rPr>
              <a:t>May come into conflict with the PNTL or the F-FDTL.</a:t>
            </a:r>
          </a:p>
          <a:p>
            <a:pPr marL="714375" indent="-357188" eaLnBrk="1" hangingPunct="1">
              <a:lnSpc>
                <a:spcPct val="150000"/>
              </a:lnSpc>
              <a:spcBef>
                <a:spcPts val="0"/>
              </a:spcBef>
              <a:buFont typeface="Wingdings" panose="05000000000000000000" pitchFamily="2" charset="2"/>
              <a:buChar char="v"/>
            </a:pPr>
            <a:r>
              <a:rPr lang="en-AU" altLang="en-US" b="1" dirty="0" smtClean="0">
                <a:solidFill>
                  <a:schemeClr val="tx1"/>
                </a:solidFill>
                <a:latin typeface="Arial" charset="0"/>
                <a:cs typeface="Arial" charset="0"/>
              </a:rPr>
              <a:t>Can become involved in horizontal (class/economic) conflicts when acting on behalf of their rich clients. 	</a:t>
            </a:r>
          </a:p>
          <a:p>
            <a:pPr marL="285750" indent="-285750" eaLnBrk="1" hangingPunct="1">
              <a:lnSpc>
                <a:spcPct val="150000"/>
              </a:lnSpc>
              <a:spcBef>
                <a:spcPts val="0"/>
              </a:spcBef>
              <a:buFont typeface="Arial" panose="020B0604020202020204" pitchFamily="34" charset="0"/>
              <a:buChar char="•"/>
            </a:pPr>
            <a:r>
              <a:rPr lang="en-AU" altLang="en-US" b="1" i="1" dirty="0" smtClean="0">
                <a:solidFill>
                  <a:schemeClr val="tx1"/>
                </a:solidFill>
                <a:latin typeface="Arial" charset="0"/>
                <a:cs typeface="Arial" charset="0"/>
              </a:rPr>
              <a:t>Second (Positive Results) :</a:t>
            </a:r>
          </a:p>
          <a:p>
            <a:pPr marL="714375" indent="-357188" eaLnBrk="1" hangingPunct="1">
              <a:lnSpc>
                <a:spcPct val="150000"/>
              </a:lnSpc>
              <a:spcBef>
                <a:spcPts val="0"/>
              </a:spcBef>
              <a:buFont typeface="Wingdings" panose="05000000000000000000" pitchFamily="2" charset="2"/>
              <a:buChar char="v"/>
            </a:pPr>
            <a:r>
              <a:rPr lang="en-AU" altLang="en-US" b="1" dirty="0" smtClean="0">
                <a:solidFill>
                  <a:schemeClr val="tx1"/>
                </a:solidFill>
                <a:latin typeface="Arial" charset="0"/>
                <a:cs typeface="Arial" charset="0"/>
              </a:rPr>
              <a:t>Contribute to Timor-Leste’s recovery efforts, when they assist with improvement of security and stability in cooperation with the Timor-Leste PNTL &amp; F-FFDTL. </a:t>
            </a:r>
          </a:p>
          <a:p>
            <a:pPr marL="714375" indent="-357188" eaLnBrk="1" hangingPunct="1">
              <a:lnSpc>
                <a:spcPct val="150000"/>
              </a:lnSpc>
              <a:spcBef>
                <a:spcPts val="0"/>
              </a:spcBef>
              <a:buFont typeface="Wingdings" panose="05000000000000000000" pitchFamily="2" charset="2"/>
              <a:buChar char="v"/>
            </a:pPr>
            <a:r>
              <a:rPr lang="en-AU" altLang="en-US" b="1" dirty="0" smtClean="0">
                <a:solidFill>
                  <a:schemeClr val="tx1"/>
                </a:solidFill>
                <a:latin typeface="Arial" charset="0"/>
                <a:cs typeface="Arial" charset="0"/>
              </a:rPr>
              <a:t>Can contribute to the national economic and social development because they provide work opportunities that can help to reduce unemployment.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2"/>
          <p:cNvSpPr>
            <a:spLocks noGrp="1"/>
          </p:cNvSpPr>
          <p:nvPr>
            <p:ph type="body" idx="1"/>
          </p:nvPr>
        </p:nvSpPr>
        <p:spPr>
          <a:xfrm>
            <a:off x="0" y="152400"/>
            <a:ext cx="12192000" cy="6553200"/>
          </a:xfrm>
        </p:spPr>
        <p:txBody>
          <a:bodyPr/>
          <a:lstStyle/>
          <a:p>
            <a:pPr algn="ctr"/>
            <a:r>
              <a:rPr lang="en-AU" altLang="en-US" sz="2400" b="1" i="1" dirty="0" smtClean="0">
                <a:solidFill>
                  <a:schemeClr val="tx1"/>
                </a:solidFill>
                <a:effectLst>
                  <a:outerShdw blurRad="38100" dist="38100" dir="2700000" algn="tl">
                    <a:srgbClr val="000000">
                      <a:alpha val="43137"/>
                    </a:srgbClr>
                  </a:outerShdw>
                </a:effectLst>
                <a:latin typeface="Arial" charset="0"/>
                <a:cs typeface="Arial" charset="0"/>
              </a:rPr>
              <a:t>Table of PSCs in Timor-Leste</a:t>
            </a:r>
          </a:p>
          <a:p>
            <a:pPr algn="ctr"/>
            <a:endParaRPr lang="en-AU" altLang="en-US" b="1" i="1" dirty="0">
              <a:solidFill>
                <a:schemeClr val="tx1"/>
              </a:solidFill>
              <a:latin typeface="Arial" charset="0"/>
              <a:cs typeface="Arial" charset="0"/>
            </a:endParaRPr>
          </a:p>
          <a:p>
            <a:pPr algn="ctr"/>
            <a:endParaRPr lang="en-AU" altLang="en-US" b="1" i="1" dirty="0" smtClean="0">
              <a:solidFill>
                <a:schemeClr val="tx1"/>
              </a:solidFill>
              <a:latin typeface="Arial" charset="0"/>
              <a:cs typeface="Arial" charset="0"/>
            </a:endParaRPr>
          </a:p>
          <a:p>
            <a:pPr algn="ctr"/>
            <a:endParaRPr lang="en-AU" altLang="en-US" b="1" i="1" dirty="0" smtClean="0">
              <a:solidFill>
                <a:schemeClr val="tx1"/>
              </a:solidFill>
              <a:latin typeface="Arial" charset="0"/>
              <a:cs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09546832"/>
              </p:ext>
            </p:extLst>
          </p:nvPr>
        </p:nvGraphicFramePr>
        <p:xfrm>
          <a:off x="239844" y="929389"/>
          <a:ext cx="11752287" cy="5529294"/>
        </p:xfrm>
        <a:graphic>
          <a:graphicData uri="http://schemas.openxmlformats.org/drawingml/2006/table">
            <a:tbl>
              <a:tblPr firstRow="1" firstCol="1" bandRow="1">
                <a:tableStyleId>{5C22544A-7EE6-4342-B048-85BDC9FD1C3A}</a:tableStyleId>
              </a:tblPr>
              <a:tblGrid>
                <a:gridCol w="1815913"/>
                <a:gridCol w="2046100"/>
                <a:gridCol w="1510461"/>
                <a:gridCol w="5260132"/>
                <a:gridCol w="1119681"/>
              </a:tblGrid>
              <a:tr h="523032">
                <a:tc>
                  <a:txBody>
                    <a:bodyPr/>
                    <a:lstStyle/>
                    <a:p>
                      <a:pPr algn="ctr">
                        <a:lnSpc>
                          <a:spcPct val="200000"/>
                        </a:lnSpc>
                        <a:spcAft>
                          <a:spcPts val="0"/>
                        </a:spcAft>
                      </a:pPr>
                      <a:r>
                        <a:rPr lang="en-US" sz="1600" dirty="0">
                          <a:effectLst/>
                          <a:latin typeface="Arial" panose="020B0604020202020204" pitchFamily="34" charset="0"/>
                          <a:cs typeface="Arial" panose="020B0604020202020204" pitchFamily="34" charset="0"/>
                        </a:rPr>
                        <a:t>Company Name</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ctr">
                        <a:lnSpc>
                          <a:spcPct val="200000"/>
                        </a:lnSpc>
                        <a:spcAft>
                          <a:spcPts val="0"/>
                        </a:spcAft>
                      </a:pPr>
                      <a:r>
                        <a:rPr lang="en-US" sz="1600">
                          <a:effectLst/>
                          <a:latin typeface="Arial" panose="020B0604020202020204" pitchFamily="34" charset="0"/>
                          <a:cs typeface="Arial" panose="020B0604020202020204" pitchFamily="34" charset="0"/>
                        </a:rPr>
                        <a:t>Management Origin</a:t>
                      </a:r>
                      <a:endParaRPr lang="en-AU" sz="200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ctr">
                        <a:lnSpc>
                          <a:spcPct val="200000"/>
                        </a:lnSpc>
                        <a:spcAft>
                          <a:spcPts val="0"/>
                        </a:spcAft>
                      </a:pPr>
                      <a:r>
                        <a:rPr lang="en-US" sz="1600" dirty="0" smtClean="0">
                          <a:effectLst/>
                          <a:latin typeface="Arial" panose="020B0604020202020204" pitchFamily="34" charset="0"/>
                          <a:cs typeface="Arial" panose="020B0604020202020204" pitchFamily="34" charset="0"/>
                        </a:rPr>
                        <a:t>Commenced</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ctr">
                        <a:lnSpc>
                          <a:spcPct val="200000"/>
                        </a:lnSpc>
                        <a:spcAft>
                          <a:spcPts val="0"/>
                        </a:spcAft>
                      </a:pPr>
                      <a:r>
                        <a:rPr lang="en-US" sz="1600" dirty="0">
                          <a:effectLst/>
                          <a:latin typeface="Arial" panose="020B0604020202020204" pitchFamily="34" charset="0"/>
                          <a:cs typeface="Arial" panose="020B0604020202020204" pitchFamily="34" charset="0"/>
                        </a:rPr>
                        <a:t>Services</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ctr">
                        <a:lnSpc>
                          <a:spcPct val="200000"/>
                        </a:lnSpc>
                        <a:spcAft>
                          <a:spcPts val="0"/>
                        </a:spcAft>
                      </a:pPr>
                      <a:r>
                        <a:rPr lang="en-US" sz="1600" dirty="0">
                          <a:effectLst/>
                          <a:latin typeface="Arial" panose="020B0604020202020204" pitchFamily="34" charset="0"/>
                          <a:cs typeface="Arial" panose="020B0604020202020204" pitchFamily="34" charset="0"/>
                        </a:rPr>
                        <a:t>Staff </a:t>
                      </a:r>
                      <a:r>
                        <a:rPr lang="en-US" sz="1600" dirty="0" err="1" smtClean="0">
                          <a:effectLst/>
                          <a:latin typeface="Arial" panose="020B0604020202020204" pitchFamily="34" charset="0"/>
                          <a:cs typeface="Arial" panose="020B0604020202020204" pitchFamily="34" charset="0"/>
                        </a:rPr>
                        <a:t>Nos</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r>
              <a:tr h="1592502">
                <a:tc>
                  <a:txBody>
                    <a:bodyPr/>
                    <a:lstStyle/>
                    <a:p>
                      <a:pPr algn="l">
                        <a:lnSpc>
                          <a:spcPct val="200000"/>
                        </a:lnSpc>
                        <a:spcAft>
                          <a:spcPts val="0"/>
                        </a:spcAft>
                      </a:pPr>
                      <a:r>
                        <a:rPr lang="en-US" sz="1600" dirty="0" err="1">
                          <a:effectLst/>
                          <a:latin typeface="Arial" panose="020B0604020202020204" pitchFamily="34" charset="0"/>
                          <a:cs typeface="Arial" panose="020B0604020202020204" pitchFamily="34" charset="0"/>
                        </a:rPr>
                        <a:t>Maubere</a:t>
                      </a:r>
                      <a:r>
                        <a:rPr lang="en-US" sz="1600" dirty="0">
                          <a:effectLst/>
                          <a:latin typeface="Arial" panose="020B0604020202020204" pitchFamily="34" charset="0"/>
                          <a:cs typeface="Arial" panose="020B0604020202020204" pitchFamily="34" charset="0"/>
                        </a:rPr>
                        <a:t> Security (formerly Chub Security)</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Timorese and Australian</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solidFill>
                      <a:schemeClr val="tx1">
                        <a:lumMod val="50000"/>
                      </a:schemeClr>
                    </a:solidFill>
                  </a:tcPr>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2004</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solidFill>
                      <a:schemeClr val="tx1">
                        <a:lumMod val="50000"/>
                      </a:schemeClr>
                    </a:solidFill>
                  </a:tcPr>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Civil security, electronic security, cleaner, fire extinguishing services</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solidFill>
                      <a:schemeClr val="tx1">
                        <a:lumMod val="50000"/>
                      </a:schemeClr>
                    </a:solidFill>
                  </a:tcPr>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1,300</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r>
              <a:tr h="1921410">
                <a:tc>
                  <a:txBody>
                    <a:bodyPr/>
                    <a:lstStyle/>
                    <a:p>
                      <a:pPr algn="l">
                        <a:lnSpc>
                          <a:spcPct val="200000"/>
                        </a:lnSpc>
                        <a:spcAft>
                          <a:spcPts val="0"/>
                        </a:spcAft>
                      </a:pPr>
                      <a:r>
                        <a:rPr lang="en-US" sz="1600" dirty="0" err="1">
                          <a:effectLst/>
                          <a:latin typeface="Arial" panose="020B0604020202020204" pitchFamily="34" charset="0"/>
                          <a:cs typeface="Arial" panose="020B0604020202020204" pitchFamily="34" charset="0"/>
                        </a:rPr>
                        <a:t>Gardamor</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Timorese </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l">
                        <a:lnSpc>
                          <a:spcPct val="200000"/>
                        </a:lnSpc>
                        <a:spcAft>
                          <a:spcPts val="0"/>
                        </a:spcAft>
                      </a:pPr>
                      <a:r>
                        <a:rPr lang="en-US" sz="1600">
                          <a:effectLst/>
                          <a:latin typeface="Arial" panose="020B0604020202020204" pitchFamily="34" charset="0"/>
                          <a:cs typeface="Arial" panose="020B0604020202020204" pitchFamily="34" charset="0"/>
                        </a:rPr>
                        <a:t>2007</a:t>
                      </a:r>
                      <a:endParaRPr lang="en-AU" sz="200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l">
                        <a:lnSpc>
                          <a:spcPct val="200000"/>
                        </a:lnSpc>
                        <a:spcAft>
                          <a:spcPts val="0"/>
                        </a:spcAft>
                      </a:pPr>
                      <a:r>
                        <a:rPr lang="en-US" sz="1600">
                          <a:effectLst/>
                          <a:latin typeface="Arial" panose="020B0604020202020204" pitchFamily="34" charset="0"/>
                          <a:cs typeface="Arial" panose="020B0604020202020204" pitchFamily="34" charset="0"/>
                        </a:rPr>
                        <a:t>Civil security &amp; protection, close investigation, secure asset transfer,  body guards, fire protection &amp; evacuation, cooperating with Timorese Fire Brigade (Bombeiros) and PNTL</a:t>
                      </a:r>
                      <a:endParaRPr lang="en-AU" sz="200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2,500</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r>
              <a:tr h="1453925">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APAC Security (Formerly </a:t>
                      </a:r>
                      <a:r>
                        <a:rPr lang="en-US" sz="1600" dirty="0" err="1">
                          <a:effectLst/>
                          <a:latin typeface="Arial" panose="020B0604020202020204" pitchFamily="34" charset="0"/>
                          <a:cs typeface="Arial" panose="020B0604020202020204" pitchFamily="34" charset="0"/>
                        </a:rPr>
                        <a:t>Seprositil</a:t>
                      </a:r>
                      <a:r>
                        <a:rPr lang="en-US" sz="1600" dirty="0">
                          <a:effectLst/>
                          <a:latin typeface="Arial" panose="020B0604020202020204" pitchFamily="34" charset="0"/>
                          <a:cs typeface="Arial" panose="020B0604020202020204" pitchFamily="34" charset="0"/>
                        </a:rPr>
                        <a:t>)</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Australian/US</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solidFill>
                      <a:schemeClr val="tx1">
                        <a:lumMod val="50000"/>
                      </a:schemeClr>
                    </a:solidFill>
                  </a:tcPr>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2007</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solidFill>
                      <a:schemeClr val="tx1">
                        <a:lumMod val="50000"/>
                      </a:schemeClr>
                    </a:solidFill>
                  </a:tcPr>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Security guards  (including  close protection guards), asset transport, emergency response, security consultation</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solidFill>
                      <a:schemeClr val="tx1">
                        <a:lumMod val="50000"/>
                      </a:schemeClr>
                    </a:solidFill>
                  </a:tcPr>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2,000</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r>
            </a:tbl>
          </a:graphicData>
        </a:graphic>
      </p:graphicFrame>
      <p:sp>
        <p:nvSpPr>
          <p:cNvPr id="11311" name="Rectangle 1"/>
          <p:cNvSpPr>
            <a:spLocks noChangeArrowheads="1"/>
          </p:cNvSpPr>
          <p:nvPr/>
        </p:nvSpPr>
        <p:spPr bwMode="auto">
          <a:xfrm>
            <a:off x="-3732213" y="152400"/>
            <a:ext cx="30924501"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AU" altLang="en-US"/>
              <a:t/>
            </a:r>
            <a:br>
              <a:rPr lang="en-AU" altLang="en-US"/>
            </a:br>
            <a:endParaRPr lang="en-AU" altLang="en-US"/>
          </a:p>
        </p:txBody>
      </p:sp>
    </p:spTree>
    <p:extLst>
      <p:ext uri="{BB962C8B-B14F-4D97-AF65-F5344CB8AC3E}">
        <p14:creationId xmlns:p14="http://schemas.microsoft.com/office/powerpoint/2010/main" val="1213682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2"/>
          <p:cNvSpPr>
            <a:spLocks noGrp="1"/>
          </p:cNvSpPr>
          <p:nvPr>
            <p:ph type="body" idx="1"/>
          </p:nvPr>
        </p:nvSpPr>
        <p:spPr>
          <a:xfrm>
            <a:off x="143690" y="152400"/>
            <a:ext cx="12048309" cy="6705600"/>
          </a:xfrm>
        </p:spPr>
        <p:txBody>
          <a:bodyPr/>
          <a:lstStyle/>
          <a:p>
            <a:pPr algn="ctr">
              <a:spcBef>
                <a:spcPts val="0"/>
              </a:spcBef>
            </a:pPr>
            <a:r>
              <a:rPr lang="en-AU" altLang="en-US" sz="2400" b="1" i="1" dirty="0">
                <a:solidFill>
                  <a:schemeClr val="tx1"/>
                </a:solidFill>
                <a:effectLst>
                  <a:outerShdw blurRad="38100" dist="38100" dir="2700000" algn="tl">
                    <a:srgbClr val="000000">
                      <a:alpha val="43137"/>
                    </a:srgbClr>
                  </a:outerShdw>
                </a:effectLst>
                <a:latin typeface="Arial" charset="0"/>
                <a:cs typeface="Arial" charset="0"/>
              </a:rPr>
              <a:t>Table of PSCs in Timor-Leste</a:t>
            </a:r>
          </a:p>
          <a:p>
            <a:pPr algn="ctr"/>
            <a:endParaRPr lang="en-AU" altLang="en-US" b="1" i="1" dirty="0" smtClean="0">
              <a:solidFill>
                <a:schemeClr val="tx1"/>
              </a:solidFill>
              <a:latin typeface="Arial" charset="0"/>
              <a:cs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46855450"/>
              </p:ext>
            </p:extLst>
          </p:nvPr>
        </p:nvGraphicFramePr>
        <p:xfrm>
          <a:off x="371302" y="1207008"/>
          <a:ext cx="11743508" cy="5096256"/>
        </p:xfrm>
        <a:graphic>
          <a:graphicData uri="http://schemas.openxmlformats.org/drawingml/2006/table">
            <a:tbl>
              <a:tblPr firstRow="1" firstCol="1" bandRow="1">
                <a:tableStyleId>{5C22544A-7EE6-4342-B048-85BDC9FD1C3A}</a:tableStyleId>
              </a:tblPr>
              <a:tblGrid>
                <a:gridCol w="1593668"/>
                <a:gridCol w="2090057"/>
                <a:gridCol w="1638999"/>
                <a:gridCol w="5277048"/>
                <a:gridCol w="1143736"/>
              </a:tblGrid>
              <a:tr h="1115529">
                <a:tc>
                  <a:txBody>
                    <a:bodyPr/>
                    <a:lstStyle/>
                    <a:p>
                      <a:pPr algn="ctr">
                        <a:lnSpc>
                          <a:spcPct val="200000"/>
                        </a:lnSpc>
                        <a:spcAft>
                          <a:spcPts val="0"/>
                        </a:spcAft>
                      </a:pPr>
                      <a:r>
                        <a:rPr lang="en-US" sz="1600" dirty="0">
                          <a:effectLst/>
                          <a:latin typeface="Arial" panose="020B0604020202020204" pitchFamily="34" charset="0"/>
                          <a:cs typeface="Arial" panose="020B0604020202020204" pitchFamily="34" charset="0"/>
                        </a:rPr>
                        <a:t>Company Name</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ctr">
                        <a:lnSpc>
                          <a:spcPct val="200000"/>
                        </a:lnSpc>
                        <a:spcAft>
                          <a:spcPts val="0"/>
                        </a:spcAft>
                      </a:pPr>
                      <a:r>
                        <a:rPr lang="en-US" sz="1600" dirty="0">
                          <a:effectLst/>
                          <a:latin typeface="Arial" panose="020B0604020202020204" pitchFamily="34" charset="0"/>
                          <a:cs typeface="Arial" panose="020B0604020202020204" pitchFamily="34" charset="0"/>
                        </a:rPr>
                        <a:t>Management Origin</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ctr">
                        <a:lnSpc>
                          <a:spcPct val="200000"/>
                        </a:lnSpc>
                        <a:spcAft>
                          <a:spcPts val="0"/>
                        </a:spcAft>
                      </a:pPr>
                      <a:r>
                        <a:rPr lang="en-US" sz="1600" dirty="0" smtClean="0">
                          <a:effectLst/>
                          <a:latin typeface="Arial" panose="020B0604020202020204" pitchFamily="34" charset="0"/>
                          <a:cs typeface="Arial" panose="020B0604020202020204" pitchFamily="34" charset="0"/>
                        </a:rPr>
                        <a:t>Commenced</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ctr">
                        <a:lnSpc>
                          <a:spcPct val="200000"/>
                        </a:lnSpc>
                        <a:spcAft>
                          <a:spcPts val="0"/>
                        </a:spcAft>
                      </a:pPr>
                      <a:r>
                        <a:rPr lang="en-US" sz="1600" dirty="0">
                          <a:effectLst/>
                          <a:latin typeface="Arial" panose="020B0604020202020204" pitchFamily="34" charset="0"/>
                          <a:cs typeface="Arial" panose="020B0604020202020204" pitchFamily="34" charset="0"/>
                        </a:rPr>
                        <a:t>Services</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ctr">
                        <a:lnSpc>
                          <a:spcPct val="200000"/>
                        </a:lnSpc>
                        <a:spcAft>
                          <a:spcPts val="0"/>
                        </a:spcAft>
                      </a:pPr>
                      <a:r>
                        <a:rPr lang="en-US" sz="1600" dirty="0">
                          <a:effectLst/>
                          <a:latin typeface="Arial" panose="020B0604020202020204" pitchFamily="34" charset="0"/>
                          <a:cs typeface="Arial" panose="020B0604020202020204" pitchFamily="34" charset="0"/>
                        </a:rPr>
                        <a:t>Staff </a:t>
                      </a:r>
                      <a:r>
                        <a:rPr lang="en-US" sz="1600" dirty="0" err="1" smtClean="0">
                          <a:effectLst/>
                          <a:latin typeface="Arial" panose="020B0604020202020204" pitchFamily="34" charset="0"/>
                          <a:cs typeface="Arial" panose="020B0604020202020204" pitchFamily="34" charset="0"/>
                        </a:rPr>
                        <a:t>Nos</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r>
              <a:tr h="2864974">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High Risk Security Group (Asia-Pacific)</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Australian </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2004</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Risk mitigation, physical protection, premium guard services, close personal protection, aero-medical evacuation, paramedic services, security risk assessment, logistics, security awareness training, specialist security and law</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51-300</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r>
              <a:tr h="1115753">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Gear </a:t>
                      </a:r>
                      <a:r>
                        <a:rPr lang="en-US" sz="1600" dirty="0" err="1" smtClean="0">
                          <a:effectLst/>
                          <a:latin typeface="Arial" panose="020B0604020202020204" pitchFamily="34" charset="0"/>
                          <a:cs typeface="Arial" panose="020B0604020202020204" pitchFamily="34" charset="0"/>
                        </a:rPr>
                        <a:t>Defence</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Timorese </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solidFill>
                      <a:schemeClr val="tx1">
                        <a:lumMod val="50000"/>
                      </a:schemeClr>
                    </a:solidFill>
                  </a:tcPr>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2009</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solidFill>
                      <a:schemeClr val="tx1">
                        <a:lumMod val="50000"/>
                      </a:schemeClr>
                    </a:solidFill>
                  </a:tcPr>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Equipment supply  to government departments</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solidFill>
                      <a:schemeClr val="tx1">
                        <a:lumMod val="50000"/>
                      </a:schemeClr>
                    </a:solidFill>
                  </a:tcPr>
                </a:tc>
                <a:tc>
                  <a:txBody>
                    <a:bodyPr/>
                    <a:lstStyle/>
                    <a:p>
                      <a:pPr algn="l">
                        <a:lnSpc>
                          <a:spcPct val="200000"/>
                        </a:lnSpc>
                        <a:spcAft>
                          <a:spcPts val="0"/>
                        </a:spcAft>
                      </a:pPr>
                      <a:r>
                        <a:rPr lang="en-US" sz="1600" dirty="0">
                          <a:effectLst/>
                          <a:latin typeface="Arial" panose="020B0604020202020204" pitchFamily="34" charset="0"/>
                          <a:cs typeface="Arial" panose="020B0604020202020204" pitchFamily="34" charset="0"/>
                        </a:rPr>
                        <a:t>+ 300</a:t>
                      </a:r>
                      <a:endParaRPr lang="en-AU" sz="2000" dirty="0">
                        <a:effectLst/>
                        <a:latin typeface="Arial" panose="020B0604020202020204" pitchFamily="34" charset="0"/>
                        <a:ea typeface="Times New Roman" panose="02020603050405020304" pitchFamily="18" charset="0"/>
                        <a:cs typeface="Arial" panose="020B0604020202020204" pitchFamily="34" charset="0"/>
                      </a:endParaRPr>
                    </a:p>
                  </a:txBody>
                  <a:tcPr marL="56481" marR="56481" marT="0" marB="0"/>
                </a:tc>
              </a:tr>
            </a:tbl>
          </a:graphicData>
        </a:graphic>
      </p:graphicFrame>
      <p:sp>
        <p:nvSpPr>
          <p:cNvPr id="11311" name="Rectangle 1"/>
          <p:cNvSpPr>
            <a:spLocks noChangeArrowheads="1"/>
          </p:cNvSpPr>
          <p:nvPr/>
        </p:nvSpPr>
        <p:spPr bwMode="auto">
          <a:xfrm>
            <a:off x="-3717223" y="-255770"/>
            <a:ext cx="30924501"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AU" altLang="en-US"/>
              <a:t/>
            </a:r>
            <a:br>
              <a:rPr lang="en-AU" altLang="en-US"/>
            </a:br>
            <a:endParaRPr lang="en-AU"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2"/>
          <p:cNvSpPr>
            <a:spLocks noGrp="1"/>
          </p:cNvSpPr>
          <p:nvPr>
            <p:ph type="body" idx="1"/>
          </p:nvPr>
        </p:nvSpPr>
        <p:spPr>
          <a:xfrm>
            <a:off x="414338" y="285750"/>
            <a:ext cx="11272837" cy="6272213"/>
          </a:xfrm>
        </p:spPr>
        <p:txBody>
          <a:bodyPr>
            <a:normAutofit fontScale="92500" lnSpcReduction="10000"/>
          </a:bodyPr>
          <a:lstStyle/>
          <a:p>
            <a:pPr algn="ctr" eaLnBrk="1" hangingPunct="1">
              <a:lnSpc>
                <a:spcPct val="200000"/>
              </a:lnSpc>
            </a:pPr>
            <a:r>
              <a:rPr lang="en-AU" altLang="en-US" sz="2400" b="1" i="1" dirty="0" smtClean="0">
                <a:solidFill>
                  <a:schemeClr val="tx1"/>
                </a:solidFill>
                <a:effectLst>
                  <a:outerShdw blurRad="38100" dist="38100" dir="2700000" algn="tl">
                    <a:srgbClr val="000000">
                      <a:alpha val="43137"/>
                    </a:srgbClr>
                  </a:outerShdw>
                </a:effectLst>
                <a:latin typeface="Arial" charset="0"/>
                <a:cs typeface="Arial" charset="0"/>
              </a:rPr>
              <a:t>PSCs and PMCs Presence in Timor-Leste (</a:t>
            </a:r>
            <a:r>
              <a:rPr lang="en-AU" altLang="en-US" sz="2400" b="1" i="1" dirty="0" err="1" smtClean="0">
                <a:solidFill>
                  <a:schemeClr val="tx1"/>
                </a:solidFill>
                <a:effectLst>
                  <a:outerShdw blurRad="38100" dist="38100" dir="2700000" algn="tl">
                    <a:srgbClr val="000000">
                      <a:alpha val="43137"/>
                    </a:srgbClr>
                  </a:outerShdw>
                </a:effectLst>
                <a:latin typeface="Arial" charset="0"/>
                <a:cs typeface="Arial" charset="0"/>
              </a:rPr>
              <a:t>cont</a:t>
            </a:r>
            <a:r>
              <a:rPr lang="en-AU" altLang="en-US" sz="2400" b="1" i="1" dirty="0" smtClean="0">
                <a:solidFill>
                  <a:schemeClr val="tx1"/>
                </a:solidFill>
                <a:effectLst>
                  <a:outerShdw blurRad="38100" dist="38100" dir="2700000" algn="tl">
                    <a:srgbClr val="000000">
                      <a:alpha val="43137"/>
                    </a:srgbClr>
                  </a:outerShdw>
                </a:effectLst>
                <a:latin typeface="Arial" charset="0"/>
                <a:cs typeface="Arial" charset="0"/>
              </a:rPr>
              <a:t>)</a:t>
            </a:r>
            <a:endParaRPr lang="en-AU" altLang="en-US" sz="2400" b="1" dirty="0" smtClean="0">
              <a:solidFill>
                <a:schemeClr val="bg1"/>
              </a:solidFill>
              <a:effectLst>
                <a:outerShdw blurRad="38100" dist="38100" dir="2700000" algn="tl">
                  <a:srgbClr val="000000">
                    <a:alpha val="43137"/>
                  </a:srgbClr>
                </a:outerShdw>
              </a:effectLst>
              <a:latin typeface="Arial" charset="0"/>
              <a:cs typeface="Arial" charset="0"/>
            </a:endParaRPr>
          </a:p>
          <a:p>
            <a:pPr eaLnBrk="1" hangingPunct="1">
              <a:lnSpc>
                <a:spcPct val="200000"/>
              </a:lnSpc>
            </a:pPr>
            <a:endParaRPr lang="en-AU" altLang="en-US" b="1" dirty="0" smtClean="0">
              <a:solidFill>
                <a:schemeClr val="tx1"/>
              </a:solidFill>
              <a:latin typeface="Arial" charset="0"/>
              <a:cs typeface="Arial" charset="0"/>
            </a:endParaRPr>
          </a:p>
          <a:p>
            <a:pPr marL="342900" indent="-342900" eaLnBrk="1" hangingPunct="1">
              <a:lnSpc>
                <a:spcPct val="200000"/>
              </a:lnSpc>
              <a:buFont typeface="Arial" panose="020B0604020202020204" pitchFamily="34" charset="0"/>
              <a:buChar char="•"/>
            </a:pPr>
            <a:r>
              <a:rPr lang="en-AU" altLang="en-US" sz="2000" b="1" dirty="0" smtClean="0">
                <a:solidFill>
                  <a:schemeClr val="tx1"/>
                </a:solidFill>
                <a:latin typeface="Arial" charset="0"/>
                <a:cs typeface="Arial" charset="0"/>
              </a:rPr>
              <a:t>PMC presence in Timor-Leste does not attract much public attention. </a:t>
            </a:r>
          </a:p>
          <a:p>
            <a:pPr eaLnBrk="1" hangingPunct="1">
              <a:lnSpc>
                <a:spcPct val="200000"/>
              </a:lnSpc>
            </a:pPr>
            <a:endParaRPr lang="en-AU" altLang="en-US" sz="2000" b="1" dirty="0" smtClean="0">
              <a:solidFill>
                <a:schemeClr val="tx1"/>
              </a:solidFill>
              <a:latin typeface="Arial" charset="0"/>
              <a:cs typeface="Arial" charset="0"/>
            </a:endParaRPr>
          </a:p>
          <a:p>
            <a:pPr marL="342900" indent="-342900" eaLnBrk="1" hangingPunct="1">
              <a:lnSpc>
                <a:spcPct val="200000"/>
              </a:lnSpc>
              <a:buFont typeface="Arial" panose="020B0604020202020204" pitchFamily="34" charset="0"/>
              <a:buChar char="•"/>
            </a:pPr>
            <a:r>
              <a:rPr lang="en-AU" altLang="en-US" sz="2000" b="1" dirty="0" smtClean="0">
                <a:solidFill>
                  <a:schemeClr val="tx1"/>
                </a:solidFill>
                <a:latin typeface="Arial" charset="0"/>
                <a:cs typeface="Arial" charset="0"/>
              </a:rPr>
              <a:t>However, some such as DynCorp International, have an increasing role in Timor-Leste’s post-independence period. </a:t>
            </a:r>
          </a:p>
          <a:p>
            <a:pPr eaLnBrk="1" hangingPunct="1">
              <a:lnSpc>
                <a:spcPct val="200000"/>
              </a:lnSpc>
            </a:pPr>
            <a:endParaRPr lang="en-AU" altLang="en-US" sz="2000" b="1" dirty="0" smtClean="0">
              <a:solidFill>
                <a:schemeClr val="tx1"/>
              </a:solidFill>
              <a:latin typeface="Arial" charset="0"/>
              <a:cs typeface="Arial" charset="0"/>
            </a:endParaRPr>
          </a:p>
          <a:p>
            <a:pPr marL="342900" indent="-342900" eaLnBrk="1" hangingPunct="1">
              <a:lnSpc>
                <a:spcPct val="200000"/>
              </a:lnSpc>
              <a:buFont typeface="Arial" panose="020B0604020202020204" pitchFamily="34" charset="0"/>
              <a:buChar char="•"/>
            </a:pPr>
            <a:r>
              <a:rPr lang="en-AU" altLang="en-US" sz="2000" b="1" dirty="0" smtClean="0">
                <a:solidFill>
                  <a:schemeClr val="tx1"/>
                </a:solidFill>
                <a:latin typeface="Arial" charset="0"/>
                <a:cs typeface="Arial" charset="0"/>
              </a:rPr>
              <a:t>But very hard to gain any confirmation on their current operations and activities in Timor-Leste.</a:t>
            </a:r>
            <a:r>
              <a:rPr lang="en-AU" altLang="en-US" b="1" dirty="0" smtClean="0">
                <a:solidFill>
                  <a:schemeClr val="tx1"/>
                </a:solidFill>
                <a:latin typeface="Arial" charset="0"/>
                <a:cs typeface="Arial" charset="0"/>
              </a:rPr>
              <a:t> </a:t>
            </a:r>
            <a:r>
              <a:rPr lang="en-AU" altLang="en-US" sz="2400" b="1" dirty="0" smtClean="0">
                <a:solidFill>
                  <a:schemeClr val="tx1"/>
                </a:solidFill>
                <a:latin typeface="Arial" charset="0"/>
                <a:cs typeface="Arial" charset="0"/>
              </a:rPr>
              <a:t>	</a:t>
            </a:r>
          </a:p>
          <a:p>
            <a:pPr eaLnBrk="1" hangingPunct="1">
              <a:lnSpc>
                <a:spcPct val="200000"/>
              </a:lnSpc>
            </a:pPr>
            <a:endParaRPr lang="en-AU" altLang="en-US"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2"/>
          <p:cNvSpPr>
            <a:spLocks noGrp="1"/>
          </p:cNvSpPr>
          <p:nvPr>
            <p:ph type="body" idx="1"/>
          </p:nvPr>
        </p:nvSpPr>
        <p:spPr>
          <a:xfrm>
            <a:off x="342900" y="214313"/>
            <a:ext cx="11458575" cy="6286500"/>
          </a:xfrm>
        </p:spPr>
        <p:txBody>
          <a:bodyPr>
            <a:normAutofit/>
          </a:bodyPr>
          <a:lstStyle/>
          <a:p>
            <a:pPr algn="ctr"/>
            <a:r>
              <a:rPr lang="en-AU" altLang="en-US" sz="2400" b="1" i="1" dirty="0" smtClean="0">
                <a:solidFill>
                  <a:schemeClr val="tx1"/>
                </a:solidFill>
                <a:effectLst>
                  <a:outerShdw blurRad="38100" dist="38100" dir="2700000" algn="tl">
                    <a:srgbClr val="000000">
                      <a:alpha val="43137"/>
                    </a:srgbClr>
                  </a:outerShdw>
                </a:effectLst>
                <a:latin typeface="Arial" charset="0"/>
                <a:cs typeface="Arial" charset="0"/>
              </a:rPr>
              <a:t>Table of PMCs in Timor-Leste</a:t>
            </a:r>
          </a:p>
        </p:txBody>
      </p:sp>
      <p:graphicFrame>
        <p:nvGraphicFramePr>
          <p:cNvPr id="4" name="Table 3"/>
          <p:cNvGraphicFramePr>
            <a:graphicFrameLocks noGrp="1"/>
          </p:cNvGraphicFramePr>
          <p:nvPr>
            <p:extLst>
              <p:ext uri="{D42A27DB-BD31-4B8C-83A1-F6EECF244321}">
                <p14:modId xmlns:p14="http://schemas.microsoft.com/office/powerpoint/2010/main" val="1900674120"/>
              </p:ext>
            </p:extLst>
          </p:nvPr>
        </p:nvGraphicFramePr>
        <p:xfrm>
          <a:off x="195942" y="1133856"/>
          <a:ext cx="11769635" cy="5108448"/>
        </p:xfrm>
        <a:graphic>
          <a:graphicData uri="http://schemas.openxmlformats.org/drawingml/2006/table">
            <a:tbl>
              <a:tblPr/>
              <a:tblGrid>
                <a:gridCol w="2955339"/>
                <a:gridCol w="1406432"/>
                <a:gridCol w="1157286"/>
                <a:gridCol w="1885947"/>
                <a:gridCol w="4364631"/>
              </a:tblGrid>
              <a:tr h="814582">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0" eaLnBrk="1" fontAlgn="base" latinLnBrk="0" hangingPunct="1">
                        <a:lnSpc>
                          <a:spcPct val="200000"/>
                        </a:lnSpc>
                        <a:spcBef>
                          <a:spcPct val="0"/>
                        </a:spcBef>
                        <a:spcAft>
                          <a:spcPts val="1000"/>
                        </a:spcAft>
                        <a:buClrTx/>
                        <a:buSzTx/>
                        <a:buFontTx/>
                        <a:buNone/>
                        <a:tabLst/>
                      </a:pPr>
                      <a:r>
                        <a:rPr kumimoji="0" lang="en-US" altLang="en-US" sz="1400" b="1" i="0" u="none" strike="noStrike" cap="none" normalizeH="0" baseline="0" dirty="0" smtClean="0">
                          <a:ln>
                            <a:noFill/>
                          </a:ln>
                          <a:solidFill>
                            <a:srgbClr val="FFFFFF"/>
                          </a:solidFill>
                          <a:effectLst/>
                          <a:latin typeface="Arial" panose="020B0604020202020204" pitchFamily="34" charset="0"/>
                          <a:cs typeface="Arial" panose="020B0604020202020204" pitchFamily="34" charset="0"/>
                        </a:rPr>
                        <a:t>Name of Company</a:t>
                      </a:r>
                      <a:endParaRPr kumimoji="0" lang="en-AU" altLang="en-US" sz="1400" b="1" i="0" u="none" strike="noStrike" cap="none" normalizeH="0" baseline="0" dirty="0" smtClean="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0" eaLnBrk="1" fontAlgn="base" latinLnBrk="0" hangingPunct="1">
                        <a:lnSpc>
                          <a:spcPct val="200000"/>
                        </a:lnSpc>
                        <a:spcBef>
                          <a:spcPct val="0"/>
                        </a:spcBef>
                        <a:spcAft>
                          <a:spcPts val="1000"/>
                        </a:spcAft>
                        <a:buClrTx/>
                        <a:buSzTx/>
                        <a:buFontTx/>
                        <a:buNone/>
                        <a:tabLst/>
                      </a:pPr>
                      <a:r>
                        <a:rPr kumimoji="0" lang="en-US" altLang="en-US" sz="1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Company Type</a:t>
                      </a:r>
                      <a:endParaRPr kumimoji="0" lang="en-AU" altLang="en-US" sz="1400" b="1" i="0" u="none" strike="noStrike" cap="none" normalizeH="0" baseline="0" smtClean="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0" eaLnBrk="1" fontAlgn="base" latinLnBrk="0" hangingPunct="1">
                        <a:lnSpc>
                          <a:spcPct val="200000"/>
                        </a:lnSpc>
                        <a:spcBef>
                          <a:spcPct val="0"/>
                        </a:spcBef>
                        <a:spcAft>
                          <a:spcPts val="1000"/>
                        </a:spcAft>
                        <a:buClrTx/>
                        <a:buSzTx/>
                        <a:buFontTx/>
                        <a:buNone/>
                        <a:tabLst/>
                      </a:pPr>
                      <a:r>
                        <a:rPr kumimoji="0" lang="en-US" altLang="en-US" sz="1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Country</a:t>
                      </a:r>
                      <a:endParaRPr kumimoji="0" lang="en-AU" altLang="en-US" sz="1400" b="1" i="0" u="none" strike="noStrike" cap="none" normalizeH="0" baseline="0" smtClean="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0" eaLnBrk="1" fontAlgn="base" latinLnBrk="0" hangingPunct="1">
                        <a:lnSpc>
                          <a:spcPct val="200000"/>
                        </a:lnSpc>
                        <a:spcBef>
                          <a:spcPct val="0"/>
                        </a:spcBef>
                        <a:spcAft>
                          <a:spcPts val="1000"/>
                        </a:spcAft>
                        <a:buClrTx/>
                        <a:buSzTx/>
                        <a:buFontTx/>
                        <a:buNone/>
                        <a:tabLst/>
                      </a:pPr>
                      <a:r>
                        <a:rPr kumimoji="0" lang="en-US" altLang="en-US" sz="1400" b="1" i="0" u="none" strike="noStrike" cap="none" normalizeH="0" baseline="0" dirty="0" smtClean="0">
                          <a:ln>
                            <a:noFill/>
                          </a:ln>
                          <a:solidFill>
                            <a:srgbClr val="FFFFFF"/>
                          </a:solidFill>
                          <a:effectLst/>
                          <a:latin typeface="Arial" panose="020B0604020202020204" pitchFamily="34" charset="0"/>
                          <a:cs typeface="Arial" panose="020B0604020202020204" pitchFamily="34" charset="0"/>
                        </a:rPr>
                        <a:t>Commencement</a:t>
                      </a:r>
                      <a:endParaRPr kumimoji="0" lang="en-AU" altLang="en-US" sz="1400" b="1" i="0" u="none" strike="noStrike" cap="none" normalizeH="0" baseline="0" dirty="0" smtClean="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0" eaLnBrk="1" fontAlgn="base" latinLnBrk="0" hangingPunct="1">
                        <a:lnSpc>
                          <a:spcPct val="200000"/>
                        </a:lnSpc>
                        <a:spcBef>
                          <a:spcPct val="0"/>
                        </a:spcBef>
                        <a:spcAft>
                          <a:spcPts val="1000"/>
                        </a:spcAft>
                        <a:buClrTx/>
                        <a:buSzTx/>
                        <a:buFontTx/>
                        <a:buNone/>
                        <a:tabLst/>
                      </a:pPr>
                      <a:r>
                        <a:rPr kumimoji="0" lang="en-US" altLang="en-US" sz="1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Services </a:t>
                      </a:r>
                      <a:endParaRPr kumimoji="0" lang="en-AU" altLang="en-US" sz="1400" b="1" i="0" u="none" strike="noStrike" cap="none" normalizeH="0" baseline="0" smtClean="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616118">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Onix International</a:t>
                      </a:r>
                      <a:endParaRPr kumimoji="0" lang="en-AU" altLang="en-US" sz="1400" b="1" i="0" u="none" strike="noStrike" cap="none" normalizeH="0" baseline="0" smtClean="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PSC/PMC</a:t>
                      </a:r>
                      <a:endParaRPr kumimoji="0" lang="en-AU"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schemeClr>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New Zealand</a:t>
                      </a:r>
                      <a:endParaRPr kumimoji="0" lang="en-AU"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schemeClr>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Since 2000</a:t>
                      </a:r>
                      <a:endParaRPr kumimoji="0" lang="en-AU"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schemeClr>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Hostage Rescue Operation </a:t>
                      </a:r>
                      <a:endParaRPr kumimoji="0" lang="en-AU"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schemeClr>
                    </a:solidFill>
                  </a:tcPr>
                </a:tc>
              </a:tr>
              <a:tr h="2203829">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Arial" panose="020B0604020202020204" pitchFamily="34" charset="0"/>
                          <a:cs typeface="Arial" panose="020B0604020202020204" pitchFamily="34" charset="0"/>
                        </a:rPr>
                        <a:t>DynCorp International</a:t>
                      </a:r>
                      <a:endParaRPr kumimoji="0" lang="en-AU" altLang="en-US" sz="1400" b="1" i="0" u="none" strike="noStrike" cap="none" normalizeH="0" baseline="0" dirty="0" smtClean="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PMC</a:t>
                      </a:r>
                      <a:endParaRPr kumimoji="0" lang="en-AU" altLang="en-U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US</a:t>
                      </a:r>
                      <a:endParaRPr kumimoji="0" lang="en-AU" altLang="en-U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Since 1999</a:t>
                      </a:r>
                      <a:endParaRPr kumimoji="0" lang="en-AU"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lvl1pPr marL="20638" indent="-20638"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20638" marR="0" lvl="0" indent="-20638" algn="l" defTabSz="457200" rtl="0" eaLnBrk="1" fontAlgn="base" latinLnBrk="0" hangingPunct="1">
                        <a:lnSpc>
                          <a:spcPct val="2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Supporting the UN administration and peacekeeping force and US Force operations in Timor-Leste.</a:t>
                      </a:r>
                      <a:endParaRPr kumimoji="0" lang="en-AU" altLang="en-US"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20638" marR="0" lvl="0" indent="-20638" algn="l" defTabSz="457200" rtl="0" eaLnBrk="1" fontAlgn="base" latinLnBrk="0" hangingPunct="1">
                        <a:lnSpc>
                          <a:spcPct val="2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Providing certain services to Timor-Leste Government such as PNTL training, F-FDTL logistic support, and assisting the anti-corruption efforts.</a:t>
                      </a:r>
                      <a:endParaRPr kumimoji="0" lang="en-AU"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r>
              <a:tr h="1473919">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Academia (formerly Blackwater USA/Blackwater International/Xe Service)</a:t>
                      </a:r>
                      <a:endParaRPr kumimoji="0" lang="en-AU" altLang="en-US" sz="1400" b="1" i="0" u="none" strike="noStrike" cap="none" normalizeH="0" baseline="0" smtClean="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PMC</a:t>
                      </a:r>
                      <a:endParaRPr kumimoji="0" lang="en-AU"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schemeClr>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US</a:t>
                      </a:r>
                      <a:endParaRPr kumimoji="0" lang="en-AU"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schemeClr>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Exact year of first operation  uncertain</a:t>
                      </a:r>
                      <a:endParaRPr kumimoji="0" lang="en-AU"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schemeClr>
                    </a:solidFill>
                  </a:tcPr>
                </a:tc>
                <a:tc>
                  <a:txBody>
                    <a:bodyPr/>
                    <a:lstStyle>
                      <a:lvl1pPr defTabSz="457200">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defTabSz="457200">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defTabSz="45720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eaLnBrk="0" fontAlgn="base" hangingPunct="0">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l" defTabSz="457200" rtl="0" eaLnBrk="1" fontAlgn="base" latinLnBrk="0" hangingPunct="1">
                        <a:lnSpc>
                          <a:spcPct val="2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Exact activities in Timor-Leste unidentified</a:t>
                      </a:r>
                      <a:endParaRPr kumimoji="0" lang="en-AU"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53158" marR="5315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scheme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idx="1"/>
          </p:nvPr>
        </p:nvSpPr>
        <p:spPr>
          <a:xfrm>
            <a:off x="385763" y="257175"/>
            <a:ext cx="11476037" cy="6286500"/>
          </a:xfrm>
        </p:spPr>
        <p:txBody>
          <a:bodyPr/>
          <a:lstStyle/>
          <a:p>
            <a:pPr algn="ctr" eaLnBrk="1" hangingPunct="1">
              <a:lnSpc>
                <a:spcPct val="200000"/>
              </a:lnSpc>
            </a:pPr>
            <a:r>
              <a:rPr lang="en-AU" altLang="en-US" sz="2400" b="1" i="1" dirty="0" smtClean="0">
                <a:solidFill>
                  <a:schemeClr val="tx1"/>
                </a:solidFill>
                <a:effectLst>
                  <a:outerShdw blurRad="38100" dist="38100" dir="2700000" algn="tl">
                    <a:srgbClr val="000000">
                      <a:alpha val="43137"/>
                    </a:srgbClr>
                  </a:outerShdw>
                </a:effectLst>
                <a:latin typeface="Arial" charset="0"/>
                <a:cs typeface="Arial" charset="0"/>
              </a:rPr>
              <a:t>PSC and PMC Regulation in Timor-Leste Legal System</a:t>
            </a:r>
          </a:p>
          <a:p>
            <a:pPr eaLnBrk="1" hangingPunct="1">
              <a:lnSpc>
                <a:spcPct val="200000"/>
              </a:lnSpc>
            </a:pPr>
            <a:endParaRPr lang="en-AU" altLang="en-US" sz="2000" b="1" dirty="0" smtClean="0">
              <a:solidFill>
                <a:schemeClr val="tx1"/>
              </a:solidFill>
              <a:latin typeface="Arial" charset="0"/>
              <a:cs typeface="Arial" charset="0"/>
            </a:endParaRPr>
          </a:p>
          <a:p>
            <a:pPr eaLnBrk="1" hangingPunct="1">
              <a:lnSpc>
                <a:spcPct val="200000"/>
              </a:lnSpc>
            </a:pPr>
            <a:r>
              <a:rPr lang="en-AU" altLang="en-US" sz="2000" b="1" dirty="0" smtClean="0">
                <a:solidFill>
                  <a:schemeClr val="tx1"/>
                </a:solidFill>
                <a:latin typeface="Arial" charset="0"/>
                <a:cs typeface="Arial" charset="0"/>
              </a:rPr>
              <a:t>In 2010, Timor-Leste Government issued instructions in order to regulate PSCs by way of Secretary of State for Security Instruction No. 03/OSSS/VII/2010 of 6 August 2010 (the “2010 Instruction”). </a:t>
            </a:r>
          </a:p>
          <a:p>
            <a:pPr eaLnBrk="1" hangingPunct="1">
              <a:lnSpc>
                <a:spcPct val="200000"/>
              </a:lnSpc>
            </a:pPr>
            <a:endParaRPr lang="en-AU" altLang="en-US" sz="2000" b="1" dirty="0" smtClean="0">
              <a:solidFill>
                <a:schemeClr val="tx1"/>
              </a:solidFill>
              <a:latin typeface="Arial" charset="0"/>
              <a:cs typeface="Arial" charset="0"/>
            </a:endParaRPr>
          </a:p>
          <a:p>
            <a:pPr eaLnBrk="1" hangingPunct="1">
              <a:lnSpc>
                <a:spcPct val="200000"/>
              </a:lnSpc>
            </a:pPr>
            <a:r>
              <a:rPr lang="en-AU" altLang="en-US" sz="2000" b="1" dirty="0" smtClean="0">
                <a:solidFill>
                  <a:schemeClr val="tx1"/>
                </a:solidFill>
                <a:latin typeface="Arial" charset="0"/>
                <a:cs typeface="Arial" charset="0"/>
              </a:rPr>
              <a:t>First and only specific regulation regarding the control of activities of PSCs in Timor-Leste.</a:t>
            </a:r>
          </a:p>
          <a:p>
            <a:pPr algn="ctr" eaLnBrk="1" hangingPunct="1">
              <a:lnSpc>
                <a:spcPct val="200000"/>
              </a:lnSpc>
            </a:pPr>
            <a:endParaRPr lang="en-AU" altLang="en-US" sz="2000" b="1" dirty="0" smtClean="0">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2875" y="104502"/>
            <a:ext cx="11858625" cy="6753497"/>
          </a:xfrm>
        </p:spPr>
        <p:txBody>
          <a:bodyPr>
            <a:noAutofit/>
          </a:bodyPr>
          <a:lstStyle/>
          <a:p>
            <a:pPr algn="ctr" eaLnBrk="1" hangingPunct="1">
              <a:lnSpc>
                <a:spcPct val="150000"/>
              </a:lnSpc>
              <a:defRPr/>
            </a:pPr>
            <a:r>
              <a:rPr lang="en-AU" sz="24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Key Provisions of 2010 </a:t>
            </a: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Instruction</a:t>
            </a:r>
          </a:p>
          <a:p>
            <a:pPr marL="285750" indent="-285750" eaLnBrk="1" hangingPunct="1">
              <a:lnSpc>
                <a:spcPct val="150000"/>
              </a:lnSpc>
              <a:spcBef>
                <a:spcPts val="0"/>
              </a:spcBef>
              <a:spcAft>
                <a:spcPts val="0"/>
              </a:spcAft>
              <a:buFont typeface="Arial" panose="020B0604020202020204" pitchFamily="34" charset="0"/>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285750" indent="-285750" eaLnBrk="1" hangingPunct="1">
              <a:lnSpc>
                <a:spcPct val="150000"/>
              </a:lnSpc>
              <a:spcBef>
                <a:spcPts val="0"/>
              </a:spcBef>
              <a:spcAft>
                <a:spcPts val="0"/>
              </a:spcAft>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Article </a:t>
            </a:r>
            <a:r>
              <a:rPr lang="en-AU" sz="2000" b="1" dirty="0">
                <a:solidFill>
                  <a:schemeClr val="tx1"/>
                </a:solidFill>
                <a:latin typeface="Arial" panose="020B0604020202020204" pitchFamily="34" charset="0"/>
                <a:cs typeface="Arial" panose="020B0604020202020204" pitchFamily="34" charset="0"/>
              </a:rPr>
              <a:t>1 </a:t>
            </a:r>
            <a:r>
              <a:rPr lang="en-AU" sz="2000" b="1" dirty="0" smtClean="0">
                <a:solidFill>
                  <a:schemeClr val="tx1"/>
                </a:solidFill>
                <a:latin typeface="Arial" panose="020B0604020202020204" pitchFamily="34" charset="0"/>
                <a:cs typeface="Arial" panose="020B0604020202020204" pitchFamily="34" charset="0"/>
              </a:rPr>
              <a:t>– defines PSCs;</a:t>
            </a:r>
          </a:p>
          <a:p>
            <a:pPr marL="285750" indent="-285750" eaLnBrk="1" hangingPunct="1">
              <a:lnSpc>
                <a:spcPct val="150000"/>
              </a:lnSpc>
              <a:spcBef>
                <a:spcPts val="0"/>
              </a:spcBef>
              <a:spcAft>
                <a:spcPts val="0"/>
              </a:spcAft>
              <a:buFont typeface="Arial" panose="020B0604020202020204" pitchFamily="34" charset="0"/>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285750" indent="-285750" eaLnBrk="1" hangingPunct="1">
              <a:lnSpc>
                <a:spcPct val="150000"/>
              </a:lnSpc>
              <a:spcBef>
                <a:spcPts val="0"/>
              </a:spcBef>
              <a:spcAft>
                <a:spcPts val="0"/>
              </a:spcAft>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Article 2 &amp; 5 - regulate activities </a:t>
            </a:r>
            <a:r>
              <a:rPr lang="en-AU" sz="2000" b="1" dirty="0">
                <a:solidFill>
                  <a:schemeClr val="tx1"/>
                </a:solidFill>
                <a:latin typeface="Arial" panose="020B0604020202020204" pitchFamily="34" charset="0"/>
                <a:cs typeface="Arial" panose="020B0604020202020204" pitchFamily="34" charset="0"/>
              </a:rPr>
              <a:t>and duties of </a:t>
            </a:r>
            <a:r>
              <a:rPr lang="en-AU" sz="2000" b="1" dirty="0" smtClean="0">
                <a:solidFill>
                  <a:schemeClr val="tx1"/>
                </a:solidFill>
                <a:latin typeface="Arial" panose="020B0604020202020204" pitchFamily="34" charset="0"/>
                <a:cs typeface="Arial" panose="020B0604020202020204" pitchFamily="34" charset="0"/>
              </a:rPr>
              <a:t>PSCs;</a:t>
            </a:r>
          </a:p>
          <a:p>
            <a:pPr marL="285750" indent="-285750" eaLnBrk="1" hangingPunct="1">
              <a:lnSpc>
                <a:spcPct val="150000"/>
              </a:lnSpc>
              <a:spcBef>
                <a:spcPts val="0"/>
              </a:spcBef>
              <a:spcAft>
                <a:spcPts val="0"/>
              </a:spcAft>
              <a:buFont typeface="Arial" panose="020B0604020202020204" pitchFamily="34" charset="0"/>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285750" indent="-285750" eaLnBrk="1" hangingPunct="1">
              <a:lnSpc>
                <a:spcPct val="150000"/>
              </a:lnSpc>
              <a:spcBef>
                <a:spcPts val="0"/>
              </a:spcBef>
              <a:spcAft>
                <a:spcPts val="0"/>
              </a:spcAft>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Article 3  - prohibits PSCs </a:t>
            </a:r>
            <a:r>
              <a:rPr lang="en-AU" sz="2000" b="1" dirty="0">
                <a:solidFill>
                  <a:schemeClr val="tx1"/>
                </a:solidFill>
                <a:latin typeface="Arial" panose="020B0604020202020204" pitchFamily="34" charset="0"/>
                <a:cs typeface="Arial" panose="020B0604020202020204" pitchFamily="34" charset="0"/>
              </a:rPr>
              <a:t>from </a:t>
            </a:r>
            <a:r>
              <a:rPr lang="en-AU" sz="2000" b="1" dirty="0" smtClean="0">
                <a:solidFill>
                  <a:schemeClr val="tx1"/>
                </a:solidFill>
                <a:latin typeface="Arial" panose="020B0604020202020204" pitchFamily="34" charset="0"/>
                <a:cs typeface="Arial" panose="020B0604020202020204" pitchFamily="34" charset="0"/>
              </a:rPr>
              <a:t>conducting </a:t>
            </a:r>
            <a:r>
              <a:rPr lang="en-AU" sz="2000" b="1" dirty="0">
                <a:solidFill>
                  <a:schemeClr val="tx1"/>
                </a:solidFill>
                <a:latin typeface="Arial" panose="020B0604020202020204" pitchFamily="34" charset="0"/>
                <a:cs typeface="Arial" panose="020B0604020202020204" pitchFamily="34" charset="0"/>
              </a:rPr>
              <a:t>certain </a:t>
            </a:r>
            <a:r>
              <a:rPr lang="en-AU" sz="2000" b="1" dirty="0" smtClean="0">
                <a:solidFill>
                  <a:schemeClr val="tx1"/>
                </a:solidFill>
                <a:latin typeface="Arial" panose="020B0604020202020204" pitchFamily="34" charset="0"/>
                <a:cs typeface="Arial" panose="020B0604020202020204" pitchFamily="34" charset="0"/>
              </a:rPr>
              <a:t>operations;</a:t>
            </a:r>
          </a:p>
          <a:p>
            <a:pPr marL="285750" indent="-285750" eaLnBrk="1" hangingPunct="1">
              <a:lnSpc>
                <a:spcPct val="150000"/>
              </a:lnSpc>
              <a:spcBef>
                <a:spcPts val="0"/>
              </a:spcBef>
              <a:spcAft>
                <a:spcPts val="0"/>
              </a:spcAft>
              <a:buFont typeface="Arial" panose="020B0604020202020204" pitchFamily="34" charset="0"/>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285750" indent="-285750" eaLnBrk="1" hangingPunct="1">
              <a:lnSpc>
                <a:spcPct val="150000"/>
              </a:lnSpc>
              <a:spcBef>
                <a:spcPts val="0"/>
              </a:spcBef>
              <a:spcAft>
                <a:spcPts val="0"/>
              </a:spcAft>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Article 4 - registration requirements of PSCs;</a:t>
            </a:r>
          </a:p>
          <a:p>
            <a:pPr marL="285750" indent="-285750" eaLnBrk="1" hangingPunct="1">
              <a:lnSpc>
                <a:spcPct val="150000"/>
              </a:lnSpc>
              <a:spcBef>
                <a:spcPts val="0"/>
              </a:spcBef>
              <a:spcAft>
                <a:spcPts val="0"/>
              </a:spcAft>
              <a:buFont typeface="Arial" panose="020B0604020202020204" pitchFamily="34" charset="0"/>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285750" indent="-285750" eaLnBrk="1" hangingPunct="1">
              <a:lnSpc>
                <a:spcPct val="150000"/>
              </a:lnSpc>
              <a:spcBef>
                <a:spcPts val="0"/>
              </a:spcBef>
              <a:spcAft>
                <a:spcPts val="0"/>
              </a:spcAft>
              <a:buFont typeface="Arial" panose="020B0604020202020204" pitchFamily="34" charset="0"/>
              <a:buChar char="•"/>
              <a:defRPr/>
            </a:pPr>
            <a:r>
              <a:rPr lang="en-AU" sz="2000" b="1" dirty="0">
                <a:solidFill>
                  <a:schemeClr val="tx1"/>
                </a:solidFill>
                <a:latin typeface="Arial" panose="020B0604020202020204" pitchFamily="34" charset="0"/>
                <a:cs typeface="Arial" panose="020B0604020202020204" pitchFamily="34" charset="0"/>
              </a:rPr>
              <a:t>Article 6 </a:t>
            </a:r>
            <a:r>
              <a:rPr lang="en-AU" sz="2000" b="1" dirty="0" smtClean="0">
                <a:solidFill>
                  <a:schemeClr val="tx1"/>
                </a:solidFill>
                <a:latin typeface="Arial" panose="020B0604020202020204" pitchFamily="34" charset="0"/>
                <a:cs typeface="Arial" panose="020B0604020202020204" pitchFamily="34" charset="0"/>
              </a:rPr>
              <a:t>- prohibits involvement </a:t>
            </a:r>
            <a:r>
              <a:rPr lang="en-AU" sz="2000" b="1" dirty="0">
                <a:solidFill>
                  <a:schemeClr val="tx1"/>
                </a:solidFill>
                <a:latin typeface="Arial" panose="020B0604020202020204" pitchFamily="34" charset="0"/>
                <a:cs typeface="Arial" panose="020B0604020202020204" pitchFamily="34" charset="0"/>
              </a:rPr>
              <a:t>of PSC owners, managers, or employees in company </a:t>
            </a:r>
            <a:r>
              <a:rPr lang="en-AU" sz="2000" b="1" dirty="0" smtClean="0">
                <a:solidFill>
                  <a:schemeClr val="tx1"/>
                </a:solidFill>
                <a:latin typeface="Arial" panose="020B0604020202020204" pitchFamily="34" charset="0"/>
                <a:cs typeface="Arial" panose="020B0604020202020204" pitchFamily="34" charset="0"/>
              </a:rPr>
              <a:t>activities</a:t>
            </a:r>
            <a:r>
              <a:rPr lang="en-AU" sz="2000" b="1" dirty="0">
                <a:solidFill>
                  <a:schemeClr val="tx1"/>
                </a:solidFill>
                <a:latin typeface="Arial" panose="020B0604020202020204" pitchFamily="34" charset="0"/>
                <a:cs typeface="Arial" panose="020B0604020202020204" pitchFamily="34" charset="0"/>
              </a:rPr>
              <a:t>, especially operational activities, if they have fraud-related criminal </a:t>
            </a:r>
            <a:r>
              <a:rPr lang="en-AU" sz="2000" b="1" dirty="0" smtClean="0">
                <a:solidFill>
                  <a:schemeClr val="tx1"/>
                </a:solidFill>
                <a:latin typeface="Arial" panose="020B0604020202020204" pitchFamily="34" charset="0"/>
                <a:cs typeface="Arial" panose="020B0604020202020204" pitchFamily="34" charset="0"/>
              </a:rPr>
              <a:t>records;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98463" y="373063"/>
            <a:ext cx="11648394" cy="6015037"/>
          </a:xfrm>
        </p:spPr>
        <p:txBody>
          <a:bodyPr rtlCol="0">
            <a:normAutofit fontScale="85000" lnSpcReduction="10000"/>
          </a:bodyPr>
          <a:lstStyle/>
          <a:p>
            <a:pPr algn="ctr" eaLnBrk="1" fontAlgn="auto" hangingPunct="1">
              <a:defRPr/>
            </a:pP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Background on PMCs &amp; PSCs</a:t>
            </a:r>
            <a:endParaRPr lang="en-AU" sz="24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eaLnBrk="1" fontAlgn="auto" hangingPunct="1">
              <a:lnSpc>
                <a:spcPct val="150000"/>
              </a:lnSpc>
              <a:defRPr/>
            </a:pPr>
            <a:endParaRPr lang="en-AU" dirty="0" smtClean="0">
              <a:solidFill>
                <a:schemeClr val="tx1"/>
              </a:solidFill>
              <a:latin typeface="Times New Roman" panose="02020603050405020304" pitchFamily="18" charset="0"/>
              <a:cs typeface="Times New Roman" panose="02020603050405020304" pitchFamily="18" charset="0"/>
            </a:endParaRPr>
          </a:p>
          <a:p>
            <a:pPr eaLnBrk="1" fontAlgn="auto" hangingPunct="1">
              <a:lnSpc>
                <a:spcPct val="150000"/>
              </a:lnSpc>
              <a:defRPr/>
            </a:pPr>
            <a:r>
              <a:rPr lang="en-AU" sz="2100" b="1" dirty="0" smtClean="0">
                <a:solidFill>
                  <a:schemeClr val="tx1"/>
                </a:solidFill>
                <a:latin typeface="Arial" panose="020B0604020202020204" pitchFamily="34" charset="0"/>
                <a:cs typeface="Arial" panose="020B0604020202020204" pitchFamily="34" charset="0"/>
              </a:rPr>
              <a:t>In international context, by-product  of post-colonial era  &amp; emergence of fragile independent states. </a:t>
            </a:r>
          </a:p>
          <a:p>
            <a:pPr eaLnBrk="1" fontAlgn="auto" hangingPunct="1">
              <a:lnSpc>
                <a:spcPct val="150000"/>
              </a:lnSpc>
              <a:defRPr/>
            </a:pPr>
            <a:r>
              <a:rPr lang="en-AU" sz="2100" b="1" dirty="0" smtClean="0">
                <a:solidFill>
                  <a:schemeClr val="tx1"/>
                </a:solidFill>
                <a:latin typeface="Arial" panose="020B0604020202020204" pitchFamily="34" charset="0"/>
                <a:cs typeface="Arial" panose="020B0604020202020204" pitchFamily="34" charset="0"/>
              </a:rPr>
              <a:t>PSCs &amp; PMCs came to fore after demise </a:t>
            </a:r>
            <a:r>
              <a:rPr lang="en-AU" sz="2100" b="1" dirty="0">
                <a:solidFill>
                  <a:schemeClr val="tx1"/>
                </a:solidFill>
                <a:latin typeface="Arial" panose="020B0604020202020204" pitchFamily="34" charset="0"/>
                <a:cs typeface="Arial" panose="020B0604020202020204" pitchFamily="34" charset="0"/>
              </a:rPr>
              <a:t>of Soviet Union and the end of the Cold </a:t>
            </a:r>
            <a:r>
              <a:rPr lang="en-AU" sz="2100" b="1" dirty="0" smtClean="0">
                <a:solidFill>
                  <a:schemeClr val="tx1"/>
                </a:solidFill>
                <a:latin typeface="Arial" panose="020B0604020202020204" pitchFamily="34" charset="0"/>
                <a:cs typeface="Arial" panose="020B0604020202020204" pitchFamily="34" charset="0"/>
              </a:rPr>
              <a:t>War, due to:</a:t>
            </a:r>
          </a:p>
          <a:p>
            <a:pPr eaLnBrk="1" fontAlgn="auto" hangingPunct="1">
              <a:lnSpc>
                <a:spcPct val="150000"/>
              </a:lnSpc>
              <a:defRPr/>
            </a:pPr>
            <a:endParaRPr lang="en-AU" sz="2100" b="1" dirty="0" smtClean="0">
              <a:solidFill>
                <a:schemeClr val="tx1"/>
              </a:solidFill>
              <a:latin typeface="Arial" panose="020B0604020202020204" pitchFamily="34" charset="0"/>
              <a:cs typeface="Arial" panose="020B0604020202020204" pitchFamily="34" charset="0"/>
            </a:endParaRPr>
          </a:p>
          <a:p>
            <a:pPr marL="285750" indent="-285750" eaLnBrk="1" fontAlgn="auto" hangingPunct="1">
              <a:lnSpc>
                <a:spcPct val="150000"/>
              </a:lnSpc>
              <a:buFont typeface="Arial" panose="020B0604020202020204" pitchFamily="34" charset="0"/>
              <a:buChar char="•"/>
              <a:defRPr/>
            </a:pPr>
            <a:r>
              <a:rPr lang="en-AU" sz="2100" b="1" dirty="0" smtClean="0">
                <a:solidFill>
                  <a:schemeClr val="tx1"/>
                </a:solidFill>
                <a:latin typeface="Arial" panose="020B0604020202020204" pitchFamily="34" charset="0"/>
                <a:cs typeface="Arial" panose="020B0604020202020204" pitchFamily="34" charset="0"/>
              </a:rPr>
              <a:t>Former allied countries of Soviet Union or United States fall into numerous armed conflicts;</a:t>
            </a:r>
          </a:p>
          <a:p>
            <a:pPr eaLnBrk="1" fontAlgn="auto" hangingPunct="1">
              <a:lnSpc>
                <a:spcPct val="150000"/>
              </a:lnSpc>
              <a:defRPr/>
            </a:pPr>
            <a:endParaRPr lang="en-AU" sz="2100" b="1" dirty="0" smtClean="0">
              <a:solidFill>
                <a:schemeClr val="tx1"/>
              </a:solidFill>
              <a:latin typeface="Arial" panose="020B0604020202020204" pitchFamily="34" charset="0"/>
              <a:cs typeface="Arial" panose="020B0604020202020204" pitchFamily="34" charset="0"/>
            </a:endParaRPr>
          </a:p>
          <a:p>
            <a:pPr marL="285750" indent="-285750" eaLnBrk="1" fontAlgn="auto" hangingPunct="1">
              <a:lnSpc>
                <a:spcPct val="150000"/>
              </a:lnSpc>
              <a:buFont typeface="Arial" panose="020B0604020202020204" pitchFamily="34" charset="0"/>
              <a:buChar char="•"/>
              <a:defRPr/>
            </a:pPr>
            <a:r>
              <a:rPr lang="en-AU" sz="2100" b="1" dirty="0" smtClean="0">
                <a:solidFill>
                  <a:schemeClr val="tx1"/>
                </a:solidFill>
                <a:latin typeface="Arial" panose="020B0604020202020204" pitchFamily="34" charset="0"/>
                <a:cs typeface="Arial" panose="020B0604020202020204" pitchFamily="34" charset="0"/>
              </a:rPr>
              <a:t>Lack of armed/security forces with capacity and capability to maintain internal law &amp; order/security </a:t>
            </a:r>
          </a:p>
          <a:p>
            <a:pPr marL="285750" indent="-285750" eaLnBrk="1" fontAlgn="auto" hangingPunct="1">
              <a:lnSpc>
                <a:spcPct val="150000"/>
              </a:lnSpc>
              <a:buFont typeface="Arial" panose="020B0604020202020204" pitchFamily="34" charset="0"/>
              <a:buChar char="•"/>
              <a:defRPr/>
            </a:pPr>
            <a:endParaRPr lang="en-AU" sz="2100" b="1" dirty="0">
              <a:solidFill>
                <a:schemeClr val="tx1"/>
              </a:solidFill>
              <a:latin typeface="Arial" panose="020B0604020202020204" pitchFamily="34" charset="0"/>
              <a:cs typeface="Arial" panose="020B0604020202020204" pitchFamily="34" charset="0"/>
            </a:endParaRPr>
          </a:p>
          <a:p>
            <a:pPr marL="285750" indent="-285750" eaLnBrk="1" fontAlgn="auto" hangingPunct="1">
              <a:lnSpc>
                <a:spcPct val="150000"/>
              </a:lnSpc>
              <a:buFont typeface="Arial" panose="020B0604020202020204" pitchFamily="34" charset="0"/>
              <a:buChar char="•"/>
              <a:defRPr/>
            </a:pPr>
            <a:r>
              <a:rPr lang="en-AU" sz="2100" b="1" dirty="0" smtClean="0">
                <a:solidFill>
                  <a:schemeClr val="tx1"/>
                </a:solidFill>
                <a:latin typeface="Arial" panose="020B0604020202020204" pitchFamily="34" charset="0"/>
                <a:cs typeface="Arial" panose="020B0604020202020204" pitchFamily="34" charset="0"/>
              </a:rPr>
              <a:t>These conditions suitable for </a:t>
            </a:r>
            <a:r>
              <a:rPr lang="en-AU" sz="2100" b="1" dirty="0">
                <a:solidFill>
                  <a:schemeClr val="tx1"/>
                </a:solidFill>
                <a:latin typeface="Arial" panose="020B0604020202020204" pitchFamily="34" charset="0"/>
                <a:cs typeface="Arial" panose="020B0604020202020204" pitchFamily="34" charset="0"/>
              </a:rPr>
              <a:t>the development of PSCs </a:t>
            </a:r>
            <a:r>
              <a:rPr lang="en-AU" sz="2100" b="1" dirty="0" smtClean="0">
                <a:solidFill>
                  <a:schemeClr val="tx1"/>
                </a:solidFill>
                <a:latin typeface="Arial" panose="020B0604020202020204" pitchFamily="34" charset="0"/>
                <a:cs typeface="Arial" panose="020B0604020202020204" pitchFamily="34" charset="0"/>
              </a:rPr>
              <a:t>and PMCs, </a:t>
            </a:r>
            <a:r>
              <a:rPr lang="en-AU" sz="2100" b="1" dirty="0">
                <a:solidFill>
                  <a:schemeClr val="tx1"/>
                </a:solidFill>
                <a:latin typeface="Arial" panose="020B0604020202020204" pitchFamily="34" charset="0"/>
                <a:cs typeface="Arial" panose="020B0604020202020204" pitchFamily="34" charset="0"/>
              </a:rPr>
              <a:t>since the companies are eager to fill the security void left by the </a:t>
            </a:r>
            <a:r>
              <a:rPr lang="en-AU" sz="2100" b="1" dirty="0" smtClean="0">
                <a:solidFill>
                  <a:schemeClr val="tx1"/>
                </a:solidFill>
                <a:latin typeface="Arial" panose="020B0604020202020204" pitchFamily="34" charset="0"/>
                <a:cs typeface="Arial" panose="020B0604020202020204" pitchFamily="34" charset="0"/>
              </a:rPr>
              <a:t>superpowers’ withdrawals </a:t>
            </a:r>
            <a:r>
              <a:rPr lang="en-AU" sz="2100" b="1" dirty="0">
                <a:solidFill>
                  <a:schemeClr val="bg1"/>
                </a:solidFill>
                <a:latin typeface="Arial" panose="020B0604020202020204" pitchFamily="34" charset="0"/>
                <a:cs typeface="Arial" panose="020B0604020202020204" pitchFamily="34" charset="0"/>
              </a:rPr>
              <a:t>	</a:t>
            </a:r>
            <a:endParaRPr lang="en-AU" sz="2100" b="1" dirty="0" smtClean="0">
              <a:solidFill>
                <a:schemeClr val="bg1"/>
              </a:solidFill>
              <a:latin typeface="Arial" panose="020B0604020202020204" pitchFamily="34" charset="0"/>
              <a:cs typeface="Arial" panose="020B0604020202020204" pitchFamily="34" charset="0"/>
            </a:endParaRPr>
          </a:p>
          <a:p>
            <a:pPr marL="285750" indent="-285750" eaLnBrk="1" fontAlgn="auto" hangingPunct="1">
              <a:buFont typeface="Arial" panose="020B0604020202020204" pitchFamily="34" charset="0"/>
              <a:buChar char="•"/>
              <a:defRPr/>
            </a:pPr>
            <a:endParaRPr lang="en-AU" sz="2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2888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6713" y="371475"/>
            <a:ext cx="11320462" cy="6276975"/>
          </a:xfrm>
        </p:spPr>
        <p:txBody>
          <a:bodyPr>
            <a:noAutofit/>
          </a:bodyPr>
          <a:lstStyle/>
          <a:p>
            <a:pPr algn="ctr" eaLnBrk="1" hangingPunct="1">
              <a:lnSpc>
                <a:spcPct val="150000"/>
              </a:lnSpc>
              <a:defRPr/>
            </a:pPr>
            <a:r>
              <a:rPr lang="en-AU" sz="24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Key Provisions of 2010 </a:t>
            </a: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Instruction (</a:t>
            </a:r>
            <a:r>
              <a:rPr lang="en-AU" sz="24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gn="ctr" eaLnBrk="1" hangingPunct="1">
              <a:lnSpc>
                <a:spcPct val="150000"/>
              </a:lnSpc>
              <a:defRPr/>
            </a:pPr>
            <a:endParaRPr lang="en-AU" b="1" i="1" dirty="0" smtClean="0">
              <a:solidFill>
                <a:schemeClr val="bg1"/>
              </a:solidFill>
              <a:latin typeface="Times New Roman" panose="02020603050405020304" pitchFamily="18" charset="0"/>
              <a:cs typeface="Times New Roman" panose="02020603050405020304" pitchFamily="18" charset="0"/>
            </a:endParaRPr>
          </a:p>
          <a:p>
            <a:pPr marL="285750" indent="-285750" eaLnBrk="1" hangingPunct="1">
              <a:lnSpc>
                <a:spcPct val="150000"/>
              </a:lnSpc>
              <a:spcBef>
                <a:spcPts val="0"/>
              </a:spcBef>
              <a:spcAft>
                <a:spcPts val="0"/>
              </a:spcAft>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Article 7 and 8 - PSC ID card requirements and uniform;</a:t>
            </a:r>
          </a:p>
          <a:p>
            <a:pPr marL="285750" indent="-285750" eaLnBrk="1" hangingPunct="1">
              <a:lnSpc>
                <a:spcPct val="150000"/>
              </a:lnSpc>
              <a:spcBef>
                <a:spcPts val="0"/>
              </a:spcBef>
              <a:spcAft>
                <a:spcPts val="0"/>
              </a:spcAft>
              <a:buFont typeface="Arial" panose="020B0604020202020204" pitchFamily="34" charset="0"/>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285750" indent="-285750" eaLnBrk="1" hangingPunct="1">
              <a:lnSpc>
                <a:spcPct val="150000"/>
              </a:lnSpc>
              <a:spcBef>
                <a:spcPts val="0"/>
              </a:spcBef>
              <a:spcAft>
                <a:spcPts val="0"/>
              </a:spcAft>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Article 9 prohibits PSC firearms use while conducting  activities;</a:t>
            </a:r>
          </a:p>
          <a:p>
            <a:pPr marL="285750" indent="-285750" eaLnBrk="1" hangingPunct="1">
              <a:lnSpc>
                <a:spcPct val="150000"/>
              </a:lnSpc>
              <a:spcBef>
                <a:spcPts val="0"/>
              </a:spcBef>
              <a:spcAft>
                <a:spcPts val="0"/>
              </a:spcAft>
              <a:buFont typeface="Arial" panose="020B0604020202020204" pitchFamily="34" charset="0"/>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285750" indent="-285750" eaLnBrk="1" hangingPunct="1">
              <a:lnSpc>
                <a:spcPct val="150000"/>
              </a:lnSpc>
              <a:spcBef>
                <a:spcPts val="0"/>
              </a:spcBef>
              <a:spcAft>
                <a:spcPts val="0"/>
              </a:spcAft>
              <a:buFont typeface="Arial" panose="020B0604020202020204" pitchFamily="34" charset="0"/>
              <a:buChar char="•"/>
              <a:defRPr/>
            </a:pPr>
            <a:r>
              <a:rPr lang="en-AU" sz="2000" b="1" dirty="0">
                <a:solidFill>
                  <a:schemeClr val="tx1"/>
                </a:solidFill>
                <a:latin typeface="Arial" panose="020B0604020202020204" pitchFamily="34" charset="0"/>
                <a:cs typeface="Arial" panose="020B0604020202020204" pitchFamily="34" charset="0"/>
              </a:rPr>
              <a:t>Article 10 </a:t>
            </a:r>
            <a:r>
              <a:rPr lang="en-AU" sz="2000" b="1" dirty="0" smtClean="0">
                <a:solidFill>
                  <a:schemeClr val="tx1"/>
                </a:solidFill>
                <a:latin typeface="Arial" panose="020B0604020202020204" pitchFamily="34" charset="0"/>
                <a:cs typeface="Arial" panose="020B0604020202020204" pitchFamily="34" charset="0"/>
              </a:rPr>
              <a:t>- requires </a:t>
            </a:r>
            <a:r>
              <a:rPr lang="en-AU" sz="2000" b="1" dirty="0">
                <a:solidFill>
                  <a:schemeClr val="tx1"/>
                </a:solidFill>
                <a:latin typeface="Arial" panose="020B0604020202020204" pitchFamily="34" charset="0"/>
                <a:cs typeface="Arial" panose="020B0604020202020204" pitchFamily="34" charset="0"/>
              </a:rPr>
              <a:t>PSCs </a:t>
            </a:r>
            <a:r>
              <a:rPr lang="en-AU" sz="2000" b="1" dirty="0" smtClean="0">
                <a:solidFill>
                  <a:schemeClr val="tx1"/>
                </a:solidFill>
                <a:latin typeface="Arial" panose="020B0604020202020204" pitchFamily="34" charset="0"/>
                <a:cs typeface="Arial" panose="020B0604020202020204" pitchFamily="34" charset="0"/>
              </a:rPr>
              <a:t>&amp; employees </a:t>
            </a:r>
            <a:r>
              <a:rPr lang="en-AU" sz="2000" b="1" dirty="0">
                <a:solidFill>
                  <a:schemeClr val="tx1"/>
                </a:solidFill>
                <a:latin typeface="Arial" panose="020B0604020202020204" pitchFamily="34" charset="0"/>
                <a:cs typeface="Arial" panose="020B0604020202020204" pitchFamily="34" charset="0"/>
              </a:rPr>
              <a:t>to </a:t>
            </a:r>
            <a:r>
              <a:rPr lang="en-AU" sz="2000" b="1" dirty="0" smtClean="0">
                <a:solidFill>
                  <a:schemeClr val="tx1"/>
                </a:solidFill>
                <a:latin typeface="Arial" panose="020B0604020202020204" pitchFamily="34" charset="0"/>
                <a:cs typeface="Arial" panose="020B0604020202020204" pitchFamily="34" charset="0"/>
              </a:rPr>
              <a:t>assist &amp; cooperate with public </a:t>
            </a:r>
            <a:r>
              <a:rPr lang="en-AU" sz="2000" b="1" dirty="0">
                <a:solidFill>
                  <a:schemeClr val="tx1"/>
                </a:solidFill>
                <a:latin typeface="Arial" panose="020B0604020202020204" pitchFamily="34" charset="0"/>
                <a:cs typeface="Arial" panose="020B0604020202020204" pitchFamily="34" charset="0"/>
              </a:rPr>
              <a:t>officials and </a:t>
            </a:r>
            <a:r>
              <a:rPr lang="en-AU" sz="2000" b="1" dirty="0" smtClean="0">
                <a:solidFill>
                  <a:schemeClr val="tx1"/>
                </a:solidFill>
                <a:latin typeface="Arial" panose="020B0604020202020204" pitchFamily="34" charset="0"/>
                <a:cs typeface="Arial" panose="020B0604020202020204" pitchFamily="34" charset="0"/>
              </a:rPr>
              <a:t>authorities; </a:t>
            </a:r>
          </a:p>
          <a:p>
            <a:pPr marL="285750" indent="-285750" eaLnBrk="1" hangingPunct="1">
              <a:lnSpc>
                <a:spcPct val="150000"/>
              </a:lnSpc>
              <a:spcBef>
                <a:spcPts val="0"/>
              </a:spcBef>
              <a:spcAft>
                <a:spcPts val="0"/>
              </a:spcAft>
              <a:buFont typeface="Arial" panose="020B0604020202020204" pitchFamily="34" charset="0"/>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285750" indent="-285750" eaLnBrk="1" hangingPunct="1">
              <a:lnSpc>
                <a:spcPct val="150000"/>
              </a:lnSpc>
              <a:spcBef>
                <a:spcPts val="0"/>
              </a:spcBef>
              <a:spcAft>
                <a:spcPts val="0"/>
              </a:spcAft>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Articles 11, 12 &amp; 13 - regulate monitoring function of the </a:t>
            </a:r>
            <a:r>
              <a:rPr lang="en-AU" sz="2000" b="1" dirty="0">
                <a:solidFill>
                  <a:schemeClr val="tx1"/>
                </a:solidFill>
                <a:latin typeface="Arial" panose="020B0604020202020204" pitchFamily="34" charset="0"/>
                <a:cs typeface="Arial" panose="020B0604020202020204" pitchFamily="34" charset="0"/>
              </a:rPr>
              <a:t>National Management of Public Security (</a:t>
            </a:r>
            <a:r>
              <a:rPr lang="en-AU" sz="2000" b="1" i="1" dirty="0" err="1">
                <a:solidFill>
                  <a:schemeClr val="tx1"/>
                </a:solidFill>
                <a:latin typeface="Arial" panose="020B0604020202020204" pitchFamily="34" charset="0"/>
                <a:cs typeface="Arial" panose="020B0604020202020204" pitchFamily="34" charset="0"/>
              </a:rPr>
              <a:t>Dirasaun</a:t>
            </a:r>
            <a:r>
              <a:rPr lang="en-AU" sz="2000" b="1" i="1" dirty="0">
                <a:solidFill>
                  <a:schemeClr val="tx1"/>
                </a:solidFill>
                <a:latin typeface="Arial" panose="020B0604020202020204" pitchFamily="34" charset="0"/>
                <a:cs typeface="Arial" panose="020B0604020202020204" pitchFamily="34" charset="0"/>
              </a:rPr>
              <a:t> </a:t>
            </a:r>
            <a:r>
              <a:rPr lang="en-AU" sz="2000" b="1" i="1" dirty="0" err="1">
                <a:solidFill>
                  <a:schemeClr val="tx1"/>
                </a:solidFill>
                <a:latin typeface="Arial" panose="020B0604020202020204" pitchFamily="34" charset="0"/>
                <a:cs typeface="Arial" panose="020B0604020202020204" pitchFamily="34" charset="0"/>
              </a:rPr>
              <a:t>Nasional</a:t>
            </a:r>
            <a:r>
              <a:rPr lang="en-AU" sz="2000" b="1" i="1" dirty="0">
                <a:solidFill>
                  <a:schemeClr val="tx1"/>
                </a:solidFill>
                <a:latin typeface="Arial" panose="020B0604020202020204" pitchFamily="34" charset="0"/>
                <a:cs typeface="Arial" panose="020B0604020202020204" pitchFamily="34" charset="0"/>
              </a:rPr>
              <a:t> </a:t>
            </a:r>
            <a:r>
              <a:rPr lang="en-AU" sz="2000" b="1" i="1" dirty="0" err="1">
                <a:solidFill>
                  <a:schemeClr val="tx1"/>
                </a:solidFill>
                <a:latin typeface="Arial" panose="020B0604020202020204" pitchFamily="34" charset="0"/>
                <a:cs typeface="Arial" panose="020B0604020202020204" pitchFamily="34" charset="0"/>
              </a:rPr>
              <a:t>Seguransa</a:t>
            </a:r>
            <a:r>
              <a:rPr lang="en-AU" sz="2000" b="1" i="1" dirty="0">
                <a:solidFill>
                  <a:schemeClr val="tx1"/>
                </a:solidFill>
                <a:latin typeface="Arial" panose="020B0604020202020204" pitchFamily="34" charset="0"/>
                <a:cs typeface="Arial" panose="020B0604020202020204" pitchFamily="34" charset="0"/>
              </a:rPr>
              <a:t> </a:t>
            </a:r>
            <a:r>
              <a:rPr lang="en-AU" sz="2000" b="1" i="1" dirty="0" err="1">
                <a:solidFill>
                  <a:schemeClr val="tx1"/>
                </a:solidFill>
                <a:latin typeface="Arial" panose="020B0604020202020204" pitchFamily="34" charset="0"/>
                <a:cs typeface="Arial" panose="020B0604020202020204" pitchFamily="34" charset="0"/>
              </a:rPr>
              <a:t>Publik</a:t>
            </a:r>
            <a:r>
              <a:rPr lang="en-AU" sz="2000" b="1" dirty="0">
                <a:solidFill>
                  <a:schemeClr val="tx1"/>
                </a:solidFill>
                <a:latin typeface="Arial" panose="020B0604020202020204" pitchFamily="34" charset="0"/>
                <a:cs typeface="Arial" panose="020B0604020202020204" pitchFamily="34" charset="0"/>
              </a:rPr>
              <a:t> – DNSEP</a:t>
            </a:r>
            <a:r>
              <a:rPr lang="en-AU" sz="2000" b="1" dirty="0" smtClean="0">
                <a:solidFill>
                  <a:schemeClr val="tx1"/>
                </a:solidFill>
                <a:latin typeface="Arial" panose="020B0604020202020204" pitchFamily="34" charset="0"/>
                <a:cs typeface="Arial" panose="020B0604020202020204" pitchFamily="34" charset="0"/>
              </a:rPr>
              <a:t>) on PSCs</a:t>
            </a:r>
            <a:endParaRPr lang="en-AU" sz="20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71463" y="185738"/>
            <a:ext cx="11615737" cy="6429375"/>
          </a:xfrm>
        </p:spPr>
        <p:txBody>
          <a:bodyPr>
            <a:normAutofit fontScale="77500" lnSpcReduction="20000"/>
          </a:bodyPr>
          <a:lstStyle/>
          <a:p>
            <a:pPr algn="ctr" eaLnBrk="1" hangingPunct="1">
              <a:lnSpc>
                <a:spcPct val="200000"/>
              </a:lnSpc>
              <a:defRPr/>
            </a:pPr>
            <a:r>
              <a:rPr lang="en-AU" sz="31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Deficiencies of 2010 </a:t>
            </a:r>
            <a:r>
              <a:rPr lang="en-AU" sz="31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Instruction</a:t>
            </a:r>
            <a:endParaRPr lang="en-AU" sz="31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eaLnBrk="1" hangingPunct="1">
              <a:lnSpc>
                <a:spcPct val="200000"/>
              </a:lnSpc>
              <a:defRPr/>
            </a:pPr>
            <a:r>
              <a:rPr lang="en-AU" sz="2600" b="1" dirty="0" smtClean="0">
                <a:solidFill>
                  <a:schemeClr val="tx1"/>
                </a:solidFill>
                <a:latin typeface="Arial" panose="020B0604020202020204" pitchFamily="34" charset="0"/>
                <a:cs typeface="Arial" panose="020B0604020202020204" pitchFamily="34" charset="0"/>
              </a:rPr>
              <a:t>Some </a:t>
            </a:r>
            <a:r>
              <a:rPr lang="en-AU" sz="2600" b="1" dirty="0">
                <a:solidFill>
                  <a:schemeClr val="tx1"/>
                </a:solidFill>
                <a:latin typeface="Arial" panose="020B0604020202020204" pitchFamily="34" charset="0"/>
                <a:cs typeface="Arial" panose="020B0604020202020204" pitchFamily="34" charset="0"/>
              </a:rPr>
              <a:t>fundamental </a:t>
            </a:r>
            <a:r>
              <a:rPr lang="en-AU" sz="2600" b="1" dirty="0" smtClean="0">
                <a:solidFill>
                  <a:schemeClr val="tx1"/>
                </a:solidFill>
                <a:latin typeface="Arial" panose="020B0604020202020204" pitchFamily="34" charset="0"/>
                <a:cs typeface="Arial" panose="020B0604020202020204" pitchFamily="34" charset="0"/>
              </a:rPr>
              <a:t>deficiencies:</a:t>
            </a:r>
          </a:p>
          <a:p>
            <a:pPr marL="1071563" indent="-719138" eaLnBrk="1" hangingPunct="1">
              <a:lnSpc>
                <a:spcPct val="200000"/>
              </a:lnSpc>
              <a:buFont typeface="Arial" panose="020B0604020202020204" pitchFamily="34" charset="0"/>
              <a:buChar char="•"/>
              <a:defRPr/>
            </a:pPr>
            <a:r>
              <a:rPr lang="en-AU" sz="2600" b="1" dirty="0">
                <a:solidFill>
                  <a:schemeClr val="tx1"/>
                </a:solidFill>
                <a:latin typeface="Arial" panose="020B0604020202020204" pitchFamily="34" charset="0"/>
                <a:cs typeface="Arial" panose="020B0604020202020204" pitchFamily="34" charset="0"/>
              </a:rPr>
              <a:t>standardised personnel recruitment </a:t>
            </a:r>
            <a:r>
              <a:rPr lang="en-AU" sz="2600" b="1" dirty="0" smtClean="0">
                <a:solidFill>
                  <a:schemeClr val="tx1"/>
                </a:solidFill>
                <a:latin typeface="Arial" panose="020B0604020202020204" pitchFamily="34" charset="0"/>
                <a:cs typeface="Arial" panose="020B0604020202020204" pitchFamily="34" charset="0"/>
              </a:rPr>
              <a:t>requirements;</a:t>
            </a:r>
          </a:p>
          <a:p>
            <a:pPr marL="1071563" indent="-719138" eaLnBrk="1" hangingPunct="1">
              <a:lnSpc>
                <a:spcPct val="200000"/>
              </a:lnSpc>
              <a:buFont typeface="Arial" panose="020B0604020202020204" pitchFamily="34" charset="0"/>
              <a:buChar char="•"/>
              <a:defRPr/>
            </a:pPr>
            <a:r>
              <a:rPr lang="en-AU" sz="2600" b="1" dirty="0">
                <a:solidFill>
                  <a:schemeClr val="tx1"/>
                </a:solidFill>
                <a:latin typeface="Arial" panose="020B0604020202020204" pitchFamily="34" charset="0"/>
                <a:cs typeface="Arial" panose="020B0604020202020204" pitchFamily="34" charset="0"/>
              </a:rPr>
              <a:t>restrictions on affiliation with certain political parties, organisations, or </a:t>
            </a:r>
            <a:r>
              <a:rPr lang="en-AU" sz="2600" b="1" dirty="0" smtClean="0">
                <a:solidFill>
                  <a:schemeClr val="tx1"/>
                </a:solidFill>
                <a:latin typeface="Arial" panose="020B0604020202020204" pitchFamily="34" charset="0"/>
                <a:cs typeface="Arial" panose="020B0604020202020204" pitchFamily="34" charset="0"/>
              </a:rPr>
              <a:t>groups;</a:t>
            </a:r>
            <a:endParaRPr lang="en-AU" sz="2600" b="1" dirty="0">
              <a:solidFill>
                <a:schemeClr val="tx1"/>
              </a:solidFill>
              <a:latin typeface="Arial" panose="020B0604020202020204" pitchFamily="34" charset="0"/>
              <a:cs typeface="Arial" panose="020B0604020202020204" pitchFamily="34" charset="0"/>
            </a:endParaRPr>
          </a:p>
          <a:p>
            <a:pPr marL="1071563" indent="-719138" eaLnBrk="1" hangingPunct="1">
              <a:lnSpc>
                <a:spcPct val="200000"/>
              </a:lnSpc>
              <a:buFont typeface="Arial" panose="020B0604020202020204" pitchFamily="34" charset="0"/>
              <a:buChar char="•"/>
              <a:defRPr/>
            </a:pPr>
            <a:r>
              <a:rPr lang="en-AU" sz="2600" b="1" dirty="0">
                <a:solidFill>
                  <a:schemeClr val="tx1"/>
                </a:solidFill>
                <a:latin typeface="Arial" panose="020B0604020202020204" pitchFamily="34" charset="0"/>
                <a:cs typeface="Arial" panose="020B0604020202020204" pitchFamily="34" charset="0"/>
              </a:rPr>
              <a:t>prohibitions on mercenary-related, subversive activities, </a:t>
            </a:r>
            <a:r>
              <a:rPr lang="en-AU" sz="2600" b="1" dirty="0" err="1" smtClean="0">
                <a:solidFill>
                  <a:schemeClr val="tx1"/>
                </a:solidFill>
                <a:latin typeface="Arial" panose="020B0604020202020204" pitchFamily="34" charset="0"/>
                <a:cs typeface="Arial" panose="020B0604020202020204" pitchFamily="34" charset="0"/>
              </a:rPr>
              <a:t>etc</a:t>
            </a:r>
            <a:r>
              <a:rPr lang="en-AU" sz="2600" b="1" dirty="0" smtClean="0">
                <a:solidFill>
                  <a:schemeClr val="tx1"/>
                </a:solidFill>
                <a:latin typeface="Arial" panose="020B0604020202020204" pitchFamily="34" charset="0"/>
                <a:cs typeface="Arial" panose="020B0604020202020204" pitchFamily="34" charset="0"/>
              </a:rPr>
              <a:t>;</a:t>
            </a:r>
          </a:p>
          <a:p>
            <a:pPr marL="1071563" indent="-719138" eaLnBrk="1" hangingPunct="1">
              <a:lnSpc>
                <a:spcPct val="200000"/>
              </a:lnSpc>
              <a:buFont typeface="Arial" panose="020B0604020202020204" pitchFamily="34" charset="0"/>
              <a:buChar char="•"/>
              <a:defRPr/>
            </a:pPr>
            <a:r>
              <a:rPr lang="en-AU" sz="2600" b="1" dirty="0">
                <a:solidFill>
                  <a:schemeClr val="tx1"/>
                </a:solidFill>
                <a:latin typeface="Arial" panose="020B0604020202020204" pitchFamily="34" charset="0"/>
                <a:cs typeface="Arial" panose="020B0604020202020204" pitchFamily="34" charset="0"/>
              </a:rPr>
              <a:t>rights and welfare of PSC </a:t>
            </a:r>
            <a:r>
              <a:rPr lang="en-AU" sz="2600" b="1" dirty="0" smtClean="0">
                <a:solidFill>
                  <a:schemeClr val="tx1"/>
                </a:solidFill>
                <a:latin typeface="Arial" panose="020B0604020202020204" pitchFamily="34" charset="0"/>
                <a:cs typeface="Arial" panose="020B0604020202020204" pitchFamily="34" charset="0"/>
              </a:rPr>
              <a:t>personnel;</a:t>
            </a:r>
          </a:p>
          <a:p>
            <a:pPr marL="1071563" indent="-719138" eaLnBrk="1" hangingPunct="1">
              <a:lnSpc>
                <a:spcPct val="200000"/>
              </a:lnSpc>
              <a:buFont typeface="Arial" panose="020B0604020202020204" pitchFamily="34" charset="0"/>
              <a:buChar char="•"/>
              <a:defRPr/>
            </a:pPr>
            <a:r>
              <a:rPr lang="en-AU" sz="2600" b="1" dirty="0">
                <a:solidFill>
                  <a:schemeClr val="tx1"/>
                </a:solidFill>
                <a:latin typeface="Arial" panose="020B0604020202020204" pitchFamily="34" charset="0"/>
                <a:cs typeface="Arial" panose="020B0604020202020204" pitchFamily="34" charset="0"/>
              </a:rPr>
              <a:t>PSC </a:t>
            </a:r>
            <a:r>
              <a:rPr lang="en-AU" sz="2600" b="1" dirty="0" smtClean="0">
                <a:solidFill>
                  <a:schemeClr val="tx1"/>
                </a:solidFill>
                <a:latin typeface="Arial" panose="020B0604020202020204" pitchFamily="34" charset="0"/>
                <a:cs typeface="Arial" panose="020B0604020202020204" pitchFamily="34" charset="0"/>
              </a:rPr>
              <a:t>uniforms;</a:t>
            </a:r>
          </a:p>
          <a:p>
            <a:pPr marL="1071563" indent="-719138" eaLnBrk="1" hangingPunct="1">
              <a:lnSpc>
                <a:spcPct val="200000"/>
              </a:lnSpc>
              <a:buFont typeface="Arial" panose="020B0604020202020204" pitchFamily="34" charset="0"/>
              <a:buChar char="•"/>
              <a:defRPr/>
            </a:pPr>
            <a:r>
              <a:rPr lang="en-AU" sz="2600" b="1" dirty="0">
                <a:solidFill>
                  <a:schemeClr val="tx1"/>
                </a:solidFill>
                <a:latin typeface="Arial" panose="020B0604020202020204" pitchFamily="34" charset="0"/>
                <a:cs typeface="Arial" panose="020B0604020202020204" pitchFamily="34" charset="0"/>
              </a:rPr>
              <a:t>accountability and </a:t>
            </a:r>
            <a:r>
              <a:rPr lang="en-AU" sz="2600" b="1" dirty="0" smtClean="0">
                <a:solidFill>
                  <a:schemeClr val="tx1"/>
                </a:solidFill>
                <a:latin typeface="Arial" panose="020B0604020202020204" pitchFamily="34" charset="0"/>
                <a:cs typeface="Arial" panose="020B0604020202020204" pitchFamily="34" charset="0"/>
              </a:rPr>
              <a:t>sanctions; </a:t>
            </a:r>
          </a:p>
          <a:p>
            <a:pPr marL="1071563" indent="-719138" eaLnBrk="1" hangingPunct="1">
              <a:lnSpc>
                <a:spcPct val="200000"/>
              </a:lnSpc>
              <a:buFont typeface="Arial" panose="020B0604020202020204" pitchFamily="34" charset="0"/>
              <a:buChar char="•"/>
              <a:defRPr/>
            </a:pPr>
            <a:r>
              <a:rPr lang="en-AU" sz="2600" b="1" dirty="0" smtClean="0">
                <a:solidFill>
                  <a:schemeClr val="tx1"/>
                </a:solidFill>
                <a:latin typeface="Arial" panose="020B0604020202020204" pitchFamily="34" charset="0"/>
                <a:cs typeface="Arial" panose="020B0604020202020204" pitchFamily="34" charset="0"/>
              </a:rPr>
              <a:t>regulation of PMCs</a:t>
            </a:r>
          </a:p>
          <a:p>
            <a:pPr marL="285750" indent="-285750" eaLnBrk="1" hangingPunct="1">
              <a:buFont typeface="Arial" panose="020B0604020202020204" pitchFamily="34" charset="0"/>
              <a:buChar char="•"/>
              <a:defRPr/>
            </a:pPr>
            <a:endParaRPr lang="en-AU" sz="2300" dirty="0"/>
          </a:p>
          <a:p>
            <a:pPr marL="285750" indent="-285750" eaLnBrk="1" hangingPunct="1">
              <a:buFont typeface="Arial" panose="020B0604020202020204" pitchFamily="34" charset="0"/>
              <a:buChar char="•"/>
              <a:defRPr/>
            </a:pPr>
            <a:endParaRPr lang="en-AU" sz="2300" b="1" dirty="0"/>
          </a:p>
          <a:p>
            <a:pPr marL="285750" indent="-285750" eaLnBrk="1" hangingPunct="1">
              <a:buFont typeface="Arial" panose="020B0604020202020204" pitchFamily="34" charset="0"/>
              <a:buChar char="•"/>
              <a:defRPr/>
            </a:pPr>
            <a:endParaRPr lang="en-AU" dirty="0"/>
          </a:p>
          <a:p>
            <a:pPr marL="285750" indent="-285750" eaLnBrk="1" hangingPunct="1">
              <a:buFont typeface="Arial" panose="020B0604020202020204" pitchFamily="34" charset="0"/>
              <a:buChar char="•"/>
              <a:defRPr/>
            </a:pPr>
            <a:endParaRPr lang="en-AU" dirty="0"/>
          </a:p>
          <a:p>
            <a:pPr eaLnBrk="1" hangingPunct="1">
              <a:defRPr/>
            </a:pPr>
            <a:endParaRPr lang="en-A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0038" y="515938"/>
            <a:ext cx="11658600" cy="6027737"/>
          </a:xfrm>
        </p:spPr>
        <p:txBody>
          <a:bodyPr>
            <a:noAutofit/>
          </a:bodyPr>
          <a:lstStyle/>
          <a:p>
            <a:pPr algn="ctr">
              <a:defRPr/>
            </a:pP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Deficiencies </a:t>
            </a:r>
            <a:r>
              <a:rPr lang="en-AU" sz="24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2010 </a:t>
            </a: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Instruction (</a:t>
            </a:r>
            <a:r>
              <a:rPr lang="en-AU" sz="24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AU"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defRPr/>
            </a:pPr>
            <a:endParaRPr lang="en-AU" dirty="0">
              <a:latin typeface="Times New Roman" panose="02020603050405020304" pitchFamily="18" charset="0"/>
              <a:cs typeface="Times New Roman" panose="02020603050405020304" pitchFamily="18" charset="0"/>
            </a:endParaRPr>
          </a:p>
          <a:p>
            <a:pPr>
              <a:lnSpc>
                <a:spcPct val="150000"/>
              </a:lnSpc>
              <a:defRPr/>
            </a:pPr>
            <a:r>
              <a:rPr lang="en-AU" sz="2000" b="1" dirty="0" smtClean="0">
                <a:solidFill>
                  <a:schemeClr val="tx1"/>
                </a:solidFill>
                <a:latin typeface="Arial" panose="020B0604020202020204" pitchFamily="34" charset="0"/>
                <a:cs typeface="Arial" panose="020B0604020202020204" pitchFamily="34" charset="0"/>
              </a:rPr>
              <a:t>Despite number </a:t>
            </a:r>
            <a:r>
              <a:rPr lang="en-AU" sz="2000" b="1" dirty="0">
                <a:solidFill>
                  <a:schemeClr val="tx1"/>
                </a:solidFill>
                <a:latin typeface="Arial" panose="020B0604020202020204" pitchFamily="34" charset="0"/>
                <a:cs typeface="Arial" panose="020B0604020202020204" pitchFamily="34" charset="0"/>
              </a:rPr>
              <a:t>of deficiencies, the 2010 Instruction </a:t>
            </a:r>
            <a:r>
              <a:rPr lang="en-AU" sz="2000" b="1" dirty="0" smtClean="0">
                <a:solidFill>
                  <a:schemeClr val="tx1"/>
                </a:solidFill>
                <a:latin typeface="Arial" panose="020B0604020202020204" pitchFamily="34" charset="0"/>
                <a:cs typeface="Arial" panose="020B0604020202020204" pitchFamily="34" charset="0"/>
              </a:rPr>
              <a:t>a </a:t>
            </a:r>
            <a:r>
              <a:rPr lang="en-AU" sz="2000" b="1" dirty="0">
                <a:solidFill>
                  <a:schemeClr val="tx1"/>
                </a:solidFill>
                <a:latin typeface="Arial" panose="020B0604020202020204" pitchFamily="34" charset="0"/>
                <a:cs typeface="Arial" panose="020B0604020202020204" pitchFamily="34" charset="0"/>
              </a:rPr>
              <a:t>competent attempt to regulate </a:t>
            </a:r>
            <a:r>
              <a:rPr lang="en-AU" sz="2000" b="1" dirty="0" smtClean="0">
                <a:solidFill>
                  <a:schemeClr val="tx1"/>
                </a:solidFill>
                <a:latin typeface="Arial" panose="020B0604020202020204" pitchFamily="34" charset="0"/>
                <a:cs typeface="Arial" panose="020B0604020202020204" pitchFamily="34" charset="0"/>
              </a:rPr>
              <a:t>PSCs.</a:t>
            </a:r>
          </a:p>
          <a:p>
            <a:pPr>
              <a:lnSpc>
                <a:spcPct val="150000"/>
              </a:lnSpc>
              <a:defRPr/>
            </a:pPr>
            <a:endParaRPr lang="en-AU" sz="2000" b="1" dirty="0">
              <a:solidFill>
                <a:schemeClr val="tx1"/>
              </a:solidFill>
              <a:latin typeface="Arial" panose="020B0604020202020204" pitchFamily="34" charset="0"/>
              <a:cs typeface="Arial" panose="020B0604020202020204" pitchFamily="34" charset="0"/>
            </a:endParaRPr>
          </a:p>
          <a:p>
            <a:pPr>
              <a:lnSpc>
                <a:spcPct val="150000"/>
              </a:lnSpc>
              <a:defRPr/>
            </a:pPr>
            <a:r>
              <a:rPr lang="en-AU" sz="2000" b="1" dirty="0" smtClean="0">
                <a:solidFill>
                  <a:schemeClr val="tx1"/>
                </a:solidFill>
                <a:latin typeface="Arial" panose="020B0604020202020204" pitchFamily="34" charset="0"/>
                <a:cs typeface="Arial" panose="020B0604020202020204" pitchFamily="34" charset="0"/>
              </a:rPr>
              <a:t>However,  was always intended </a:t>
            </a:r>
            <a:r>
              <a:rPr lang="en-AU" sz="2000" b="1" dirty="0">
                <a:solidFill>
                  <a:schemeClr val="tx1"/>
                </a:solidFill>
                <a:latin typeface="Arial" panose="020B0604020202020204" pitchFamily="34" charset="0"/>
                <a:cs typeface="Arial" panose="020B0604020202020204" pitchFamily="34" charset="0"/>
              </a:rPr>
              <a:t>as a temporary regulation until replaced by a more proper and adequate directive. </a:t>
            </a:r>
            <a:endParaRPr lang="en-AU" sz="2000" b="1" dirty="0" smtClean="0">
              <a:solidFill>
                <a:schemeClr val="tx1"/>
              </a:solidFill>
              <a:latin typeface="Arial" panose="020B0604020202020204" pitchFamily="34" charset="0"/>
              <a:cs typeface="Arial" panose="020B0604020202020204" pitchFamily="34" charset="0"/>
            </a:endParaRPr>
          </a:p>
          <a:p>
            <a:pPr>
              <a:lnSpc>
                <a:spcPct val="150000"/>
              </a:lnSpc>
              <a:defRPr/>
            </a:pPr>
            <a:endParaRPr lang="en-AU" sz="2000" b="1" dirty="0">
              <a:solidFill>
                <a:schemeClr val="tx1"/>
              </a:solidFill>
              <a:latin typeface="Arial" panose="020B0604020202020204" pitchFamily="34" charset="0"/>
              <a:cs typeface="Arial" panose="020B0604020202020204" pitchFamily="34" charset="0"/>
            </a:endParaRPr>
          </a:p>
          <a:p>
            <a:pPr>
              <a:lnSpc>
                <a:spcPct val="150000"/>
              </a:lnSpc>
              <a:defRPr/>
            </a:pPr>
            <a:r>
              <a:rPr lang="en-AU" sz="2000" b="1" dirty="0" smtClean="0">
                <a:solidFill>
                  <a:schemeClr val="tx1"/>
                </a:solidFill>
                <a:latin typeface="Arial" panose="020B0604020202020204" pitchFamily="34" charset="0"/>
                <a:cs typeface="Arial" panose="020B0604020202020204" pitchFamily="34" charset="0"/>
              </a:rPr>
              <a:t>Regardless</a:t>
            </a:r>
            <a:r>
              <a:rPr lang="en-AU" sz="2000" b="1" dirty="0">
                <a:solidFill>
                  <a:schemeClr val="tx1"/>
                </a:solidFill>
                <a:latin typeface="Arial" panose="020B0604020202020204" pitchFamily="34" charset="0"/>
                <a:cs typeface="Arial" panose="020B0604020202020204" pitchFamily="34" charset="0"/>
              </a:rPr>
              <a:t>, </a:t>
            </a:r>
            <a:r>
              <a:rPr lang="en-AU" sz="2000" b="1" dirty="0" smtClean="0">
                <a:solidFill>
                  <a:schemeClr val="tx1"/>
                </a:solidFill>
                <a:latin typeface="Arial" panose="020B0604020202020204" pitchFamily="34" charset="0"/>
                <a:cs typeface="Arial" panose="020B0604020202020204" pitchFamily="34" charset="0"/>
              </a:rPr>
              <a:t>Instruction </a:t>
            </a:r>
            <a:r>
              <a:rPr lang="en-AU" sz="2000" b="1" dirty="0">
                <a:solidFill>
                  <a:schemeClr val="tx1"/>
                </a:solidFill>
                <a:latin typeface="Arial" panose="020B0604020202020204" pitchFamily="34" charset="0"/>
                <a:cs typeface="Arial" panose="020B0604020202020204" pitchFamily="34" charset="0"/>
              </a:rPr>
              <a:t>itself has an important role as it prevents a legal vacuum for issues relating to PSCs </a:t>
            </a:r>
            <a:r>
              <a:rPr lang="en-AU" sz="2000" b="1" dirty="0" smtClean="0">
                <a:solidFill>
                  <a:schemeClr val="tx1"/>
                </a:solidFill>
                <a:latin typeface="Arial" panose="020B0604020202020204" pitchFamily="34" charset="0"/>
                <a:cs typeface="Arial" panose="020B0604020202020204" pitchFamily="34" charset="0"/>
              </a:rPr>
              <a:t>in </a:t>
            </a:r>
            <a:r>
              <a:rPr lang="en-AU" sz="2000" b="1" dirty="0">
                <a:solidFill>
                  <a:schemeClr val="tx1"/>
                </a:solidFill>
                <a:latin typeface="Arial" panose="020B0604020202020204" pitchFamily="34" charset="0"/>
                <a:cs typeface="Arial" panose="020B0604020202020204" pitchFamily="34" charset="0"/>
              </a:rPr>
              <a:t>the Timor-Leste legal system. </a:t>
            </a:r>
            <a:r>
              <a:rPr lang="en-AU" sz="2000" b="1" dirty="0">
                <a:solidFill>
                  <a:schemeClr val="bg1"/>
                </a:solidFill>
                <a:latin typeface="Arial" panose="020B0604020202020204" pitchFamily="34" charset="0"/>
                <a:cs typeface="Arial" panose="020B0604020202020204" pitchFamily="34" charset="0"/>
              </a:rPr>
              <a:t>	</a:t>
            </a:r>
            <a:endParaRPr lang="en-AU" sz="20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7164" y="0"/>
            <a:ext cx="11899854" cy="6858000"/>
          </a:xfrm>
        </p:spPr>
        <p:txBody>
          <a:bodyPr>
            <a:normAutofit fontScale="25000" lnSpcReduction="20000"/>
          </a:bodyPr>
          <a:lstStyle/>
          <a:p>
            <a:pPr>
              <a:lnSpc>
                <a:spcPct val="150000"/>
              </a:lnSpc>
              <a:defRPr/>
            </a:pPr>
            <a:endParaRPr lang="en-AU" dirty="0" smtClean="0">
              <a:solidFill>
                <a:schemeClr val="bg1"/>
              </a:solidFill>
              <a:latin typeface="Times New Roman" panose="02020603050405020304" pitchFamily="18" charset="0"/>
              <a:cs typeface="Times New Roman" panose="02020603050405020304" pitchFamily="18" charset="0"/>
            </a:endParaRPr>
          </a:p>
          <a:p>
            <a:pPr algn="ctr">
              <a:lnSpc>
                <a:spcPct val="150000"/>
              </a:lnSpc>
              <a:defRPr/>
            </a:pPr>
            <a:r>
              <a:rPr lang="en-AU" sz="96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Deficiencies of 2010 </a:t>
            </a:r>
            <a:r>
              <a:rPr lang="en-AU" sz="96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Instruction (</a:t>
            </a:r>
            <a:r>
              <a:rPr lang="en-AU" sz="96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sz="96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AU" sz="9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nSpc>
                <a:spcPct val="150000"/>
              </a:lnSpc>
              <a:spcBef>
                <a:spcPts val="0"/>
              </a:spcBef>
              <a:defRPr/>
            </a:pPr>
            <a:endParaRPr lang="en-AU" sz="80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70000"/>
              </a:lnSpc>
              <a:spcBef>
                <a:spcPts val="0"/>
              </a:spcBef>
              <a:spcAft>
                <a:spcPts val="0"/>
              </a:spcAft>
              <a:defRPr/>
            </a:pPr>
            <a:r>
              <a:rPr lang="en-AU" sz="7200" b="1" dirty="0" smtClean="0">
                <a:solidFill>
                  <a:schemeClr val="tx1"/>
                </a:solidFill>
                <a:latin typeface="Arial" panose="020B0604020202020204" pitchFamily="34" charset="0"/>
                <a:cs typeface="Arial" panose="020B0604020202020204" pitchFamily="34" charset="0"/>
              </a:rPr>
              <a:t>Timor-Leste Parliament </a:t>
            </a:r>
            <a:r>
              <a:rPr lang="en-AU" sz="7200" b="1" dirty="0">
                <a:solidFill>
                  <a:schemeClr val="tx1"/>
                </a:solidFill>
                <a:latin typeface="Arial" panose="020B0604020202020204" pitchFamily="34" charset="0"/>
                <a:cs typeface="Arial" panose="020B0604020202020204" pitchFamily="34" charset="0"/>
              </a:rPr>
              <a:t>currently debating </a:t>
            </a:r>
            <a:r>
              <a:rPr lang="en-AU" sz="7200" b="1" dirty="0" smtClean="0">
                <a:solidFill>
                  <a:schemeClr val="tx1"/>
                </a:solidFill>
                <a:latin typeface="Arial" panose="020B0604020202020204" pitchFamily="34" charset="0"/>
                <a:cs typeface="Arial" panose="020B0604020202020204" pitchFamily="34" charset="0"/>
              </a:rPr>
              <a:t>new </a:t>
            </a:r>
            <a:r>
              <a:rPr lang="en-AU" sz="7200" b="1" dirty="0">
                <a:solidFill>
                  <a:schemeClr val="tx1"/>
                </a:solidFill>
                <a:latin typeface="Arial" panose="020B0604020202020204" pitchFamily="34" charset="0"/>
                <a:cs typeface="Arial" panose="020B0604020202020204" pitchFamily="34" charset="0"/>
              </a:rPr>
              <a:t>legal framework for </a:t>
            </a:r>
            <a:r>
              <a:rPr lang="en-AU" sz="7200" b="1" dirty="0" smtClean="0">
                <a:solidFill>
                  <a:schemeClr val="tx1"/>
                </a:solidFill>
                <a:latin typeface="Arial" panose="020B0604020202020204" pitchFamily="34" charset="0"/>
                <a:cs typeface="Arial" panose="020B0604020202020204" pitchFamily="34" charset="0"/>
              </a:rPr>
              <a:t>PSCs &amp; their activities. </a:t>
            </a:r>
          </a:p>
          <a:p>
            <a:pPr>
              <a:lnSpc>
                <a:spcPct val="170000"/>
              </a:lnSpc>
              <a:spcBef>
                <a:spcPts val="0"/>
              </a:spcBef>
              <a:spcAft>
                <a:spcPts val="0"/>
              </a:spcAft>
              <a:defRPr/>
            </a:pPr>
            <a:endParaRPr lang="en-AU" sz="7200" b="1" dirty="0" smtClean="0">
              <a:solidFill>
                <a:schemeClr val="tx1"/>
              </a:solidFill>
              <a:latin typeface="Arial" panose="020B0604020202020204" pitchFamily="34" charset="0"/>
              <a:cs typeface="Arial" panose="020B0604020202020204" pitchFamily="34" charset="0"/>
            </a:endParaRPr>
          </a:p>
          <a:p>
            <a:pPr>
              <a:lnSpc>
                <a:spcPct val="170000"/>
              </a:lnSpc>
              <a:spcBef>
                <a:spcPts val="0"/>
              </a:spcBef>
              <a:spcAft>
                <a:spcPts val="0"/>
              </a:spcAft>
              <a:defRPr/>
            </a:pPr>
            <a:r>
              <a:rPr lang="en-AU" sz="7200" b="1" dirty="0" smtClean="0">
                <a:solidFill>
                  <a:schemeClr val="tx1"/>
                </a:solidFill>
                <a:latin typeface="Arial" panose="020B0604020202020204" pitchFamily="34" charset="0"/>
                <a:cs typeface="Arial" panose="020B0604020202020204" pitchFamily="34" charset="0"/>
              </a:rPr>
              <a:t>New statute </a:t>
            </a:r>
            <a:r>
              <a:rPr lang="en-AU" sz="7200" b="1" dirty="0">
                <a:solidFill>
                  <a:schemeClr val="tx1"/>
                </a:solidFill>
                <a:latin typeface="Arial" panose="020B0604020202020204" pitchFamily="34" charset="0"/>
                <a:cs typeface="Arial" panose="020B0604020202020204" pitchFamily="34" charset="0"/>
              </a:rPr>
              <a:t>needs to both develop from </a:t>
            </a:r>
            <a:r>
              <a:rPr lang="en-AU" sz="7200" b="1" dirty="0" smtClean="0">
                <a:solidFill>
                  <a:schemeClr val="tx1"/>
                </a:solidFill>
                <a:latin typeface="Arial" panose="020B0604020202020204" pitchFamily="34" charset="0"/>
                <a:cs typeface="Arial" panose="020B0604020202020204" pitchFamily="34" charset="0"/>
              </a:rPr>
              <a:t>2010 </a:t>
            </a:r>
            <a:r>
              <a:rPr lang="en-AU" sz="7200" b="1" dirty="0">
                <a:solidFill>
                  <a:schemeClr val="tx1"/>
                </a:solidFill>
                <a:latin typeface="Arial" panose="020B0604020202020204" pitchFamily="34" charset="0"/>
                <a:cs typeface="Arial" panose="020B0604020202020204" pitchFamily="34" charset="0"/>
              </a:rPr>
              <a:t>Instruction and </a:t>
            </a:r>
            <a:r>
              <a:rPr lang="en-AU" sz="7200" b="1" dirty="0" smtClean="0">
                <a:solidFill>
                  <a:schemeClr val="tx1"/>
                </a:solidFill>
                <a:latin typeface="Arial" panose="020B0604020202020204" pitchFamily="34" charset="0"/>
                <a:cs typeface="Arial" panose="020B0604020202020204" pitchFamily="34" charset="0"/>
              </a:rPr>
              <a:t>address deficiencies.  Can draw upon national instruments &amp; legal frameworks </a:t>
            </a:r>
            <a:r>
              <a:rPr lang="en-AU" sz="7200" b="1" dirty="0">
                <a:solidFill>
                  <a:schemeClr val="tx1"/>
                </a:solidFill>
                <a:latin typeface="Arial" panose="020B0604020202020204" pitchFamily="34" charset="0"/>
                <a:cs typeface="Arial" panose="020B0604020202020204" pitchFamily="34" charset="0"/>
              </a:rPr>
              <a:t>regarding PSCs and </a:t>
            </a:r>
            <a:r>
              <a:rPr lang="en-AU" sz="7200" b="1" dirty="0" smtClean="0">
                <a:solidFill>
                  <a:schemeClr val="tx1"/>
                </a:solidFill>
                <a:latin typeface="Arial" panose="020B0604020202020204" pitchFamily="34" charset="0"/>
                <a:cs typeface="Arial" panose="020B0604020202020204" pitchFamily="34" charset="0"/>
              </a:rPr>
              <a:t>PMCs from countries’ </a:t>
            </a:r>
          </a:p>
          <a:p>
            <a:pPr>
              <a:lnSpc>
                <a:spcPct val="170000"/>
              </a:lnSpc>
              <a:spcBef>
                <a:spcPts val="0"/>
              </a:spcBef>
              <a:spcAft>
                <a:spcPts val="0"/>
              </a:spcAft>
              <a:defRPr/>
            </a:pPr>
            <a:r>
              <a:rPr lang="en-AU" sz="7200" b="1" dirty="0">
                <a:solidFill>
                  <a:schemeClr val="tx1"/>
                </a:solidFill>
                <a:latin typeface="Arial" panose="020B0604020202020204" pitchFamily="34" charset="0"/>
                <a:cs typeface="Arial" panose="020B0604020202020204" pitchFamily="34" charset="0"/>
              </a:rPr>
              <a:t>	</a:t>
            </a:r>
            <a:r>
              <a:rPr lang="en-AU" sz="7200" b="1" dirty="0" err="1" smtClean="0">
                <a:solidFill>
                  <a:schemeClr val="tx1"/>
                </a:solidFill>
                <a:latin typeface="Arial" panose="020B0604020202020204" pitchFamily="34" charset="0"/>
                <a:cs typeface="Arial" panose="020B0604020202020204" pitchFamily="34" charset="0"/>
              </a:rPr>
              <a:t>eg</a:t>
            </a:r>
            <a:r>
              <a:rPr lang="en-AU" sz="7200" b="1" dirty="0" smtClean="0">
                <a:solidFill>
                  <a:schemeClr val="tx1"/>
                </a:solidFill>
                <a:latin typeface="Arial" panose="020B0604020202020204" pitchFamily="34" charset="0"/>
                <a:cs typeface="Arial" panose="020B0604020202020204" pitchFamily="34" charset="0"/>
              </a:rPr>
              <a:t>: United States, United Kingdom, South Africa, Iraq, Afghanistan, Indonesia;</a:t>
            </a:r>
          </a:p>
          <a:p>
            <a:pPr marL="285750" indent="-285750">
              <a:lnSpc>
                <a:spcPct val="170000"/>
              </a:lnSpc>
              <a:spcBef>
                <a:spcPts val="0"/>
              </a:spcBef>
              <a:spcAft>
                <a:spcPts val="0"/>
              </a:spcAft>
              <a:buFont typeface="Arial" panose="020B0604020202020204" pitchFamily="34" charset="0"/>
              <a:buChar char="•"/>
              <a:defRPr/>
            </a:pPr>
            <a:endParaRPr lang="en-AU" sz="7200" b="1" dirty="0">
              <a:solidFill>
                <a:schemeClr val="tx1"/>
              </a:solidFill>
              <a:latin typeface="Arial" panose="020B0604020202020204" pitchFamily="34" charset="0"/>
              <a:cs typeface="Arial" panose="020B0604020202020204" pitchFamily="34" charset="0"/>
            </a:endParaRPr>
          </a:p>
          <a:p>
            <a:pPr>
              <a:lnSpc>
                <a:spcPct val="170000"/>
              </a:lnSpc>
              <a:spcBef>
                <a:spcPts val="0"/>
              </a:spcBef>
              <a:spcAft>
                <a:spcPts val="0"/>
              </a:spcAft>
              <a:defRPr/>
            </a:pPr>
            <a:r>
              <a:rPr lang="en-AU" sz="7200" b="1" dirty="0" smtClean="0">
                <a:solidFill>
                  <a:schemeClr val="tx1"/>
                </a:solidFill>
                <a:latin typeface="Arial" panose="020B0604020202020204" pitchFamily="34" charset="0"/>
                <a:cs typeface="Arial" panose="020B0604020202020204" pitchFamily="34" charset="0"/>
              </a:rPr>
              <a:t>And international organisations such as: </a:t>
            </a:r>
          </a:p>
          <a:p>
            <a:pPr>
              <a:lnSpc>
                <a:spcPct val="170000"/>
              </a:lnSpc>
              <a:spcBef>
                <a:spcPts val="0"/>
              </a:spcBef>
              <a:spcAft>
                <a:spcPts val="0"/>
              </a:spcAft>
              <a:defRPr/>
            </a:pPr>
            <a:endParaRPr lang="en-AU" sz="7200" b="1" dirty="0" smtClean="0">
              <a:solidFill>
                <a:schemeClr val="tx1"/>
              </a:solidFill>
              <a:latin typeface="Arial" panose="020B0604020202020204" pitchFamily="34" charset="0"/>
              <a:cs typeface="Arial" panose="020B0604020202020204" pitchFamily="34" charset="0"/>
            </a:endParaRPr>
          </a:p>
          <a:p>
            <a:pPr marL="719138" indent="-366713">
              <a:lnSpc>
                <a:spcPct val="170000"/>
              </a:lnSpc>
              <a:spcBef>
                <a:spcPts val="0"/>
              </a:spcBef>
              <a:spcAft>
                <a:spcPts val="0"/>
              </a:spcAft>
              <a:buFont typeface="Arial" panose="020B0604020202020204" pitchFamily="34" charset="0"/>
              <a:buChar char="•"/>
              <a:defRPr/>
            </a:pPr>
            <a:r>
              <a:rPr lang="en-AU" sz="7200" b="1" dirty="0" smtClean="0">
                <a:solidFill>
                  <a:schemeClr val="tx1"/>
                </a:solidFill>
                <a:latin typeface="Arial" panose="020B0604020202020204" pitchFamily="34" charset="0"/>
                <a:cs typeface="Arial" panose="020B0604020202020204" pitchFamily="34" charset="0"/>
              </a:rPr>
              <a:t>UN Commission </a:t>
            </a:r>
            <a:r>
              <a:rPr lang="en-AU" sz="7200" b="1" dirty="0">
                <a:solidFill>
                  <a:schemeClr val="tx1"/>
                </a:solidFill>
                <a:latin typeface="Arial" panose="020B0604020202020204" pitchFamily="34" charset="0"/>
                <a:cs typeface="Arial" panose="020B0604020202020204" pitchFamily="34" charset="0"/>
              </a:rPr>
              <a:t>on Crime Prevention and Criminal </a:t>
            </a:r>
            <a:r>
              <a:rPr lang="en-AU" sz="7200" b="1" dirty="0" smtClean="0">
                <a:solidFill>
                  <a:schemeClr val="tx1"/>
                </a:solidFill>
                <a:latin typeface="Arial" panose="020B0604020202020204" pitchFamily="34" charset="0"/>
                <a:cs typeface="Arial" panose="020B0604020202020204" pitchFamily="34" charset="0"/>
              </a:rPr>
              <a:t>Justice;</a:t>
            </a:r>
          </a:p>
          <a:p>
            <a:pPr marL="719138" indent="-366713">
              <a:lnSpc>
                <a:spcPct val="170000"/>
              </a:lnSpc>
              <a:spcBef>
                <a:spcPts val="0"/>
              </a:spcBef>
              <a:spcAft>
                <a:spcPts val="0"/>
              </a:spcAft>
              <a:buFont typeface="Arial" panose="020B0604020202020204" pitchFamily="34" charset="0"/>
              <a:buChar char="•"/>
              <a:defRPr/>
            </a:pPr>
            <a:r>
              <a:rPr lang="en-US" sz="7200" b="1" i="1" dirty="0" err="1" smtClean="0">
                <a:solidFill>
                  <a:schemeClr val="tx1"/>
                </a:solidFill>
                <a:latin typeface="Arial" panose="020B0604020202020204" pitchFamily="34" charset="0"/>
                <a:cs typeface="Arial" panose="020B0604020202020204" pitchFamily="34" charset="0"/>
              </a:rPr>
              <a:t>Montreux</a:t>
            </a:r>
            <a:r>
              <a:rPr lang="en-US" sz="7200" b="1" i="1" dirty="0" smtClean="0">
                <a:solidFill>
                  <a:schemeClr val="tx1"/>
                </a:solidFill>
                <a:latin typeface="Arial" panose="020B0604020202020204" pitchFamily="34" charset="0"/>
                <a:cs typeface="Arial" panose="020B0604020202020204" pitchFamily="34" charset="0"/>
              </a:rPr>
              <a:t> </a:t>
            </a:r>
            <a:r>
              <a:rPr lang="en-US" sz="7200" b="1" i="1" dirty="0">
                <a:solidFill>
                  <a:schemeClr val="tx1"/>
                </a:solidFill>
                <a:latin typeface="Arial" panose="020B0604020202020204" pitchFamily="34" charset="0"/>
                <a:cs typeface="Arial" panose="020B0604020202020204" pitchFamily="34" charset="0"/>
              </a:rPr>
              <a:t>Document on Pertinent International Legal Obligations and Good Practices for States Related to Operations of Private Military and Security Companies During Armed </a:t>
            </a:r>
            <a:r>
              <a:rPr lang="en-US" sz="7200" b="1" i="1" dirty="0" smtClean="0">
                <a:solidFill>
                  <a:schemeClr val="tx1"/>
                </a:solidFill>
                <a:latin typeface="Arial" panose="020B0604020202020204" pitchFamily="34" charset="0"/>
                <a:cs typeface="Arial" panose="020B0604020202020204" pitchFamily="34" charset="0"/>
              </a:rPr>
              <a:t>Conflict;</a:t>
            </a:r>
          </a:p>
          <a:p>
            <a:pPr marL="719138" indent="-366713">
              <a:lnSpc>
                <a:spcPct val="170000"/>
              </a:lnSpc>
              <a:spcBef>
                <a:spcPts val="0"/>
              </a:spcBef>
              <a:spcAft>
                <a:spcPts val="0"/>
              </a:spcAft>
              <a:buFont typeface="Arial" panose="020B0604020202020204" pitchFamily="34" charset="0"/>
              <a:buChar char="•"/>
              <a:defRPr/>
            </a:pPr>
            <a:r>
              <a:rPr lang="en-US" sz="7200" b="1" i="1" dirty="0" smtClean="0">
                <a:solidFill>
                  <a:schemeClr val="tx1"/>
                </a:solidFill>
                <a:latin typeface="Arial" panose="020B0604020202020204" pitchFamily="34" charset="0"/>
                <a:cs typeface="Arial" panose="020B0604020202020204" pitchFamily="34" charset="0"/>
              </a:rPr>
              <a:t>International </a:t>
            </a:r>
            <a:r>
              <a:rPr lang="en-US" sz="7200" b="1" i="1" dirty="0">
                <a:solidFill>
                  <a:schemeClr val="tx1"/>
                </a:solidFill>
                <a:latin typeface="Arial" panose="020B0604020202020204" pitchFamily="34" charset="0"/>
                <a:cs typeface="Arial" panose="020B0604020202020204" pitchFamily="34" charset="0"/>
              </a:rPr>
              <a:t>Code of Conduct for Private Security Services </a:t>
            </a:r>
            <a:r>
              <a:rPr lang="en-US" sz="7200" b="1" i="1" dirty="0" smtClean="0">
                <a:solidFill>
                  <a:schemeClr val="tx1"/>
                </a:solidFill>
                <a:latin typeface="Arial" panose="020B0604020202020204" pitchFamily="34" charset="0"/>
                <a:cs typeface="Arial" panose="020B0604020202020204" pitchFamily="34" charset="0"/>
              </a:rPr>
              <a:t>Providers</a:t>
            </a:r>
            <a:endParaRPr lang="en-AU" sz="72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0363" y="166688"/>
            <a:ext cx="11693525" cy="6594475"/>
          </a:xfrm>
        </p:spPr>
        <p:txBody>
          <a:bodyPr/>
          <a:lstStyle/>
          <a:p>
            <a:pPr algn="ctr">
              <a:lnSpc>
                <a:spcPct val="200000"/>
              </a:lnSpc>
              <a:defRPr/>
            </a:pP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Future PSC and PMC Statute</a:t>
            </a:r>
            <a:endParaRPr lang="en-AU" sz="24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200000"/>
              </a:lnSpc>
              <a:defRPr/>
            </a:pPr>
            <a:r>
              <a:rPr lang="en-AU" sz="2000" b="1" dirty="0" smtClean="0">
                <a:solidFill>
                  <a:schemeClr val="tx1"/>
                </a:solidFill>
                <a:latin typeface="Arial" panose="020B0604020202020204" pitchFamily="34" charset="0"/>
                <a:cs typeface="Arial" panose="020B0604020202020204" pitchFamily="34" charset="0"/>
              </a:rPr>
              <a:t>Exact </a:t>
            </a:r>
            <a:r>
              <a:rPr lang="en-AU" sz="2000" b="1" dirty="0">
                <a:solidFill>
                  <a:schemeClr val="tx1"/>
                </a:solidFill>
                <a:latin typeface="Arial" panose="020B0604020202020204" pitchFamily="34" charset="0"/>
                <a:cs typeface="Arial" panose="020B0604020202020204" pitchFamily="34" charset="0"/>
              </a:rPr>
              <a:t>form of the future legal framework </a:t>
            </a:r>
            <a:r>
              <a:rPr lang="en-AU" sz="2000" b="1" dirty="0" smtClean="0">
                <a:solidFill>
                  <a:schemeClr val="tx1"/>
                </a:solidFill>
                <a:latin typeface="Arial" panose="020B0604020202020204" pitchFamily="34" charset="0"/>
                <a:cs typeface="Arial" panose="020B0604020202020204" pitchFamily="34" charset="0"/>
              </a:rPr>
              <a:t>still undetermined</a:t>
            </a:r>
          </a:p>
          <a:p>
            <a:pPr>
              <a:lnSpc>
                <a:spcPct val="200000"/>
              </a:lnSpc>
              <a:defRPr/>
            </a:pPr>
            <a:r>
              <a:rPr lang="en-AU" sz="2000" b="1" dirty="0" smtClean="0">
                <a:solidFill>
                  <a:schemeClr val="tx1"/>
                </a:solidFill>
                <a:latin typeface="Arial" panose="020B0604020202020204" pitchFamily="34" charset="0"/>
                <a:cs typeface="Arial" panose="020B0604020202020204" pitchFamily="34" charset="0"/>
              </a:rPr>
              <a:t>Drafting being </a:t>
            </a:r>
            <a:r>
              <a:rPr lang="en-AU" sz="2000" b="1" dirty="0">
                <a:solidFill>
                  <a:schemeClr val="tx1"/>
                </a:solidFill>
                <a:latin typeface="Arial" panose="020B0604020202020204" pitchFamily="34" charset="0"/>
                <a:cs typeface="Arial" panose="020B0604020202020204" pitchFamily="34" charset="0"/>
              </a:rPr>
              <a:t>conducted within the Parliamentary context, </a:t>
            </a:r>
            <a:r>
              <a:rPr lang="en-AU" sz="2000" b="1" dirty="0" smtClean="0">
                <a:solidFill>
                  <a:schemeClr val="tx1"/>
                </a:solidFill>
                <a:latin typeface="Arial" panose="020B0604020202020204" pitchFamily="34" charset="0"/>
                <a:cs typeface="Arial" panose="020B0604020202020204" pitchFamily="34" charset="0"/>
              </a:rPr>
              <a:t> so probably </a:t>
            </a:r>
            <a:r>
              <a:rPr lang="en-AU" sz="2000" b="1" dirty="0">
                <a:solidFill>
                  <a:schemeClr val="tx1"/>
                </a:solidFill>
                <a:latin typeface="Arial" panose="020B0604020202020204" pitchFamily="34" charset="0"/>
                <a:cs typeface="Arial" panose="020B0604020202020204" pitchFamily="34" charset="0"/>
              </a:rPr>
              <a:t>will be produced as an act of </a:t>
            </a:r>
            <a:r>
              <a:rPr lang="en-AU" sz="2000" b="1" dirty="0" smtClean="0">
                <a:solidFill>
                  <a:schemeClr val="tx1"/>
                </a:solidFill>
                <a:latin typeface="Arial" panose="020B0604020202020204" pitchFamily="34" charset="0"/>
                <a:cs typeface="Arial" panose="020B0604020202020204" pitchFamily="34" charset="0"/>
              </a:rPr>
              <a:t>Parliament, instead of a Ministerial regulation . </a:t>
            </a:r>
          </a:p>
          <a:p>
            <a:pPr>
              <a:lnSpc>
                <a:spcPct val="200000"/>
              </a:lnSpc>
              <a:defRPr/>
            </a:pPr>
            <a:endParaRPr lang="en-AU" sz="2000" b="1" dirty="0" smtClean="0">
              <a:solidFill>
                <a:schemeClr val="tx1"/>
              </a:solidFill>
              <a:latin typeface="Arial" panose="020B0604020202020204" pitchFamily="34" charset="0"/>
              <a:cs typeface="Arial" panose="020B0604020202020204" pitchFamily="34" charset="0"/>
            </a:endParaRPr>
          </a:p>
          <a:p>
            <a:pPr>
              <a:lnSpc>
                <a:spcPct val="200000"/>
              </a:lnSpc>
              <a:defRPr/>
            </a:pPr>
            <a:r>
              <a:rPr lang="en-AU" sz="2000" b="1" dirty="0" smtClean="0">
                <a:solidFill>
                  <a:schemeClr val="tx1"/>
                </a:solidFill>
                <a:latin typeface="Arial" panose="020B0604020202020204" pitchFamily="34" charset="0"/>
                <a:cs typeface="Arial" panose="020B0604020202020204" pitchFamily="34" charset="0"/>
              </a:rPr>
              <a:t>In </a:t>
            </a:r>
            <a:r>
              <a:rPr lang="en-AU" sz="2000" b="1" dirty="0">
                <a:solidFill>
                  <a:schemeClr val="tx1"/>
                </a:solidFill>
                <a:latin typeface="Arial" panose="020B0604020202020204" pitchFamily="34" charset="0"/>
                <a:cs typeface="Arial" panose="020B0604020202020204" pitchFamily="34" charset="0"/>
              </a:rPr>
              <a:t>respect of </a:t>
            </a:r>
            <a:r>
              <a:rPr lang="en-AU" sz="2000" b="1" dirty="0" smtClean="0">
                <a:solidFill>
                  <a:schemeClr val="tx1"/>
                </a:solidFill>
                <a:latin typeface="Arial" panose="020B0604020202020204" pitchFamily="34" charset="0"/>
                <a:cs typeface="Arial" panose="020B0604020202020204" pitchFamily="34" charset="0"/>
              </a:rPr>
              <a:t>format </a:t>
            </a:r>
            <a:r>
              <a:rPr lang="en-AU" sz="2000" b="1" dirty="0">
                <a:solidFill>
                  <a:schemeClr val="tx1"/>
                </a:solidFill>
                <a:latin typeface="Arial" panose="020B0604020202020204" pitchFamily="34" charset="0"/>
                <a:cs typeface="Arial" panose="020B0604020202020204" pitchFamily="34" charset="0"/>
              </a:rPr>
              <a:t>and breadth </a:t>
            </a:r>
            <a:r>
              <a:rPr lang="en-AU" sz="2000" b="1" dirty="0" smtClean="0">
                <a:solidFill>
                  <a:schemeClr val="tx1"/>
                </a:solidFill>
                <a:latin typeface="Arial" panose="020B0604020202020204" pitchFamily="34" charset="0"/>
                <a:cs typeface="Arial" panose="020B0604020202020204" pitchFamily="34" charset="0"/>
              </a:rPr>
              <a:t>, Parliament has two </a:t>
            </a:r>
            <a:r>
              <a:rPr lang="en-AU" sz="2000" b="1" dirty="0">
                <a:solidFill>
                  <a:schemeClr val="tx1"/>
                </a:solidFill>
                <a:latin typeface="Arial" panose="020B0604020202020204" pitchFamily="34" charset="0"/>
                <a:cs typeface="Arial" panose="020B0604020202020204" pitchFamily="34" charset="0"/>
              </a:rPr>
              <a:t>options </a:t>
            </a:r>
            <a:r>
              <a:rPr lang="en-AU" sz="2000" b="1" dirty="0" smtClean="0">
                <a:solidFill>
                  <a:schemeClr val="tx1"/>
                </a:solidFill>
                <a:latin typeface="Arial" panose="020B0604020202020204" pitchFamily="34" charset="0"/>
                <a:cs typeface="Arial" panose="020B0604020202020204" pitchFamily="34" charset="0"/>
              </a:rPr>
              <a:t>– </a:t>
            </a:r>
          </a:p>
          <a:p>
            <a:pPr marL="342900" indent="-342900">
              <a:lnSpc>
                <a:spcPct val="200000"/>
              </a:lnSpc>
              <a:buFontTx/>
              <a:buChar char="-"/>
              <a:defRPr/>
            </a:pPr>
            <a:r>
              <a:rPr lang="en-AU" sz="2000" b="1" dirty="0" smtClean="0">
                <a:solidFill>
                  <a:schemeClr val="tx1"/>
                </a:solidFill>
                <a:latin typeface="Arial" panose="020B0604020202020204" pitchFamily="34" charset="0"/>
                <a:cs typeface="Arial" panose="020B0604020202020204" pitchFamily="34" charset="0"/>
              </a:rPr>
              <a:t>create </a:t>
            </a:r>
            <a:r>
              <a:rPr lang="en-AU" sz="2000" b="1" dirty="0">
                <a:solidFill>
                  <a:schemeClr val="tx1"/>
                </a:solidFill>
                <a:latin typeface="Arial" panose="020B0604020202020204" pitchFamily="34" charset="0"/>
                <a:cs typeface="Arial" panose="020B0604020202020204" pitchFamily="34" charset="0"/>
              </a:rPr>
              <a:t>a statute that covers all regulations relating to both PSCs and </a:t>
            </a:r>
            <a:r>
              <a:rPr lang="en-AU" sz="2000" b="1" dirty="0" smtClean="0">
                <a:solidFill>
                  <a:schemeClr val="tx1"/>
                </a:solidFill>
                <a:latin typeface="Arial" panose="020B0604020202020204" pitchFamily="34" charset="0"/>
                <a:cs typeface="Arial" panose="020B0604020202020204" pitchFamily="34" charset="0"/>
              </a:rPr>
              <a:t>PMCs;</a:t>
            </a:r>
          </a:p>
          <a:p>
            <a:pPr marL="342900" indent="-342900">
              <a:lnSpc>
                <a:spcPct val="200000"/>
              </a:lnSpc>
              <a:buFontTx/>
              <a:buChar char="-"/>
              <a:defRPr/>
            </a:pPr>
            <a:r>
              <a:rPr lang="en-AU" sz="2000" b="1" dirty="0" smtClean="0">
                <a:solidFill>
                  <a:schemeClr val="tx1"/>
                </a:solidFill>
                <a:latin typeface="Arial" panose="020B0604020202020204" pitchFamily="34" charset="0"/>
                <a:cs typeface="Arial" panose="020B0604020202020204" pitchFamily="34" charset="0"/>
              </a:rPr>
              <a:t>create </a:t>
            </a:r>
            <a:r>
              <a:rPr lang="en-AU" sz="2000" b="1" dirty="0">
                <a:solidFill>
                  <a:schemeClr val="tx1"/>
                </a:solidFill>
                <a:latin typeface="Arial" panose="020B0604020202020204" pitchFamily="34" charset="0"/>
                <a:cs typeface="Arial" panose="020B0604020202020204" pitchFamily="34" charset="0"/>
              </a:rPr>
              <a:t>two separate statutes to </a:t>
            </a:r>
            <a:r>
              <a:rPr lang="en-AU" sz="2000" b="1" dirty="0" smtClean="0">
                <a:solidFill>
                  <a:schemeClr val="tx1"/>
                </a:solidFill>
                <a:latin typeface="Arial" panose="020B0604020202020204" pitchFamily="34" charset="0"/>
                <a:cs typeface="Arial" panose="020B0604020202020204" pitchFamily="34" charset="0"/>
              </a:rPr>
              <a:t>separately regulate </a:t>
            </a:r>
            <a:r>
              <a:rPr lang="en-AU" sz="2000" b="1" dirty="0">
                <a:solidFill>
                  <a:schemeClr val="tx1"/>
                </a:solidFill>
                <a:latin typeface="Arial" panose="020B0604020202020204" pitchFamily="34" charset="0"/>
                <a:cs typeface="Arial" panose="020B0604020202020204" pitchFamily="34" charset="0"/>
              </a:rPr>
              <a:t>PSCs </a:t>
            </a:r>
            <a:r>
              <a:rPr lang="en-AU" sz="2000" b="1" dirty="0" smtClean="0">
                <a:solidFill>
                  <a:schemeClr val="tx1"/>
                </a:solidFill>
                <a:latin typeface="Arial" panose="020B0604020202020204" pitchFamily="34" charset="0"/>
                <a:cs typeface="Arial" panose="020B0604020202020204" pitchFamily="34" charset="0"/>
              </a:rPr>
              <a:t>&amp; PMCs</a:t>
            </a:r>
            <a:r>
              <a:rPr lang="en-AU" sz="2000" b="1" dirty="0">
                <a:solidFill>
                  <a:schemeClr val="tx1"/>
                </a:solidFill>
                <a:latin typeface="Arial" panose="020B0604020202020204" pitchFamily="34" charset="0"/>
                <a:cs typeface="Arial" panose="020B0604020202020204" pitchFamily="34" charset="0"/>
              </a:rPr>
              <a:t>. </a:t>
            </a:r>
            <a:endParaRPr lang="en-AU" sz="2000" b="1" dirty="0" smtClean="0">
              <a:solidFill>
                <a:schemeClr val="tx1"/>
              </a:solidFill>
              <a:latin typeface="Arial" panose="020B0604020202020204" pitchFamily="34" charset="0"/>
              <a:cs typeface="Arial" panose="020B0604020202020204" pitchFamily="34" charset="0"/>
            </a:endParaRPr>
          </a:p>
          <a:p>
            <a:pPr>
              <a:lnSpc>
                <a:spcPct val="200000"/>
              </a:lnSpc>
              <a:defRPr/>
            </a:pPr>
            <a:endParaRPr lang="en-AU" sz="2900" dirty="0" smtClean="0">
              <a:solidFill>
                <a:schemeClr val="bg1"/>
              </a:solidFill>
              <a:latin typeface="Times New Roman" panose="02020603050405020304" pitchFamily="18" charset="0"/>
              <a:cs typeface="Times New Roman" panose="02020603050405020304" pitchFamily="18" charset="0"/>
            </a:endParaRPr>
          </a:p>
          <a:p>
            <a:pPr>
              <a:defRPr/>
            </a:pPr>
            <a:endParaRPr lang="en-A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9088" y="304800"/>
            <a:ext cx="11553825" cy="6396038"/>
          </a:xfrm>
        </p:spPr>
        <p:txBody>
          <a:bodyPr>
            <a:normAutofit/>
          </a:bodyPr>
          <a:lstStyle/>
          <a:p>
            <a:pPr algn="ctr">
              <a:lnSpc>
                <a:spcPct val="150000"/>
              </a:lnSpc>
              <a:defRPr/>
            </a:pPr>
            <a:r>
              <a:rPr lang="en-AU" sz="24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Future PSC and PMC </a:t>
            </a: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Statute (</a:t>
            </a:r>
            <a:r>
              <a:rPr lang="en-AU" sz="24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AU"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50000"/>
              </a:lnSpc>
              <a:spcBef>
                <a:spcPts val="0"/>
              </a:spcBef>
              <a:defRPr/>
            </a:pPr>
            <a:endParaRPr lang="en-AU" sz="1900" dirty="0">
              <a:solidFill>
                <a:schemeClr val="bg1"/>
              </a:solidFill>
              <a:latin typeface="Times New Roman" panose="02020603050405020304" pitchFamily="18" charset="0"/>
              <a:cs typeface="Times New Roman" panose="02020603050405020304" pitchFamily="18" charset="0"/>
            </a:endParaRPr>
          </a:p>
          <a:p>
            <a:pPr>
              <a:lnSpc>
                <a:spcPct val="150000"/>
              </a:lnSpc>
              <a:spcBef>
                <a:spcPts val="0"/>
              </a:spcBef>
              <a:defRPr/>
            </a:pPr>
            <a:r>
              <a:rPr lang="en-AU" sz="2000" b="1" dirty="0" smtClean="0">
                <a:solidFill>
                  <a:schemeClr val="tx1"/>
                </a:solidFill>
                <a:latin typeface="Arial" panose="020B0604020202020204" pitchFamily="34" charset="0"/>
                <a:cs typeface="Arial" panose="020B0604020202020204" pitchFamily="34" charset="0"/>
              </a:rPr>
              <a:t>PSC </a:t>
            </a:r>
            <a:r>
              <a:rPr lang="en-AU" sz="2000" b="1" dirty="0">
                <a:solidFill>
                  <a:schemeClr val="tx1"/>
                </a:solidFill>
                <a:latin typeface="Arial" panose="020B0604020202020204" pitchFamily="34" charset="0"/>
                <a:cs typeface="Arial" panose="020B0604020202020204" pitchFamily="34" charset="0"/>
              </a:rPr>
              <a:t>and PMC provisions in principle are similar. </a:t>
            </a:r>
            <a:r>
              <a:rPr lang="en-AU" sz="2000" b="1" dirty="0" smtClean="0">
                <a:solidFill>
                  <a:schemeClr val="tx1"/>
                </a:solidFill>
                <a:latin typeface="Arial" panose="020B0604020202020204" pitchFamily="34" charset="0"/>
                <a:cs typeface="Arial" panose="020B0604020202020204" pitchFamily="34" charset="0"/>
              </a:rPr>
              <a:t> However differences also exist, as follows:</a:t>
            </a:r>
          </a:p>
          <a:p>
            <a:pPr>
              <a:lnSpc>
                <a:spcPct val="150000"/>
              </a:lnSpc>
              <a:spcBef>
                <a:spcPts val="0"/>
              </a:spcBef>
              <a:defRPr/>
            </a:pPr>
            <a:endParaRPr lang="en-AU" sz="2000" b="1" dirty="0" smtClean="0">
              <a:solidFill>
                <a:schemeClr val="tx1"/>
              </a:solidFill>
              <a:latin typeface="Arial" panose="020B0604020202020204" pitchFamily="34" charset="0"/>
              <a:cs typeface="Arial" panose="020B0604020202020204" pitchFamily="34" charset="0"/>
            </a:endParaRPr>
          </a:p>
          <a:p>
            <a:pPr marL="285750" indent="-285750">
              <a:lnSpc>
                <a:spcPct val="150000"/>
              </a:lnSpc>
              <a:spcBef>
                <a:spcPts val="0"/>
              </a:spcBef>
              <a:buFont typeface="Arial" panose="020B0604020202020204" pitchFamily="34" charset="0"/>
              <a:buChar char="•"/>
              <a:defRPr/>
            </a:pPr>
            <a:r>
              <a:rPr lang="en-AU" sz="2000" b="1" i="1" dirty="0" smtClean="0">
                <a:solidFill>
                  <a:schemeClr val="tx1"/>
                </a:solidFill>
                <a:latin typeface="Arial" panose="020B0604020202020204" pitchFamily="34" charset="0"/>
                <a:cs typeface="Arial" panose="020B0604020202020204" pitchFamily="34" charset="0"/>
              </a:rPr>
              <a:t>Definition </a:t>
            </a:r>
            <a:r>
              <a:rPr lang="en-AU" sz="2000" b="1" i="1" dirty="0">
                <a:solidFill>
                  <a:schemeClr val="tx1"/>
                </a:solidFill>
                <a:latin typeface="Arial" panose="020B0604020202020204" pitchFamily="34" charset="0"/>
                <a:cs typeface="Arial" panose="020B0604020202020204" pitchFamily="34" charset="0"/>
              </a:rPr>
              <a:t>of </a:t>
            </a:r>
            <a:r>
              <a:rPr lang="en-AU" sz="2000" b="1" i="1" dirty="0" smtClean="0">
                <a:solidFill>
                  <a:schemeClr val="tx1"/>
                </a:solidFill>
                <a:latin typeface="Arial" panose="020B0604020202020204" pitchFamily="34" charset="0"/>
                <a:cs typeface="Arial" panose="020B0604020202020204" pitchFamily="34" charset="0"/>
              </a:rPr>
              <a:t>company </a:t>
            </a:r>
            <a:r>
              <a:rPr lang="en-AU" sz="2000" b="1" i="1" dirty="0">
                <a:solidFill>
                  <a:schemeClr val="tx1"/>
                </a:solidFill>
                <a:latin typeface="Arial" panose="020B0604020202020204" pitchFamily="34" charset="0"/>
                <a:cs typeface="Arial" panose="020B0604020202020204" pitchFamily="34" charset="0"/>
              </a:rPr>
              <a:t>and  its personnel and </a:t>
            </a:r>
            <a:r>
              <a:rPr lang="en-AU" sz="2000" b="1" i="1" dirty="0" smtClean="0">
                <a:solidFill>
                  <a:schemeClr val="tx1"/>
                </a:solidFill>
                <a:latin typeface="Arial" panose="020B0604020202020204" pitchFamily="34" charset="0"/>
                <a:cs typeface="Arial" panose="020B0604020202020204" pitchFamily="34" charset="0"/>
              </a:rPr>
              <a:t>services</a:t>
            </a:r>
            <a:r>
              <a:rPr lang="en-AU" sz="2000" b="1" dirty="0">
                <a:solidFill>
                  <a:schemeClr val="tx1"/>
                </a:solidFill>
                <a:latin typeface="Arial" panose="020B0604020202020204" pitchFamily="34" charset="0"/>
                <a:cs typeface="Arial" panose="020B0604020202020204" pitchFamily="34" charset="0"/>
              </a:rPr>
              <a:t> </a:t>
            </a:r>
            <a:r>
              <a:rPr lang="en-AU" sz="2000" b="1" dirty="0" smtClean="0">
                <a:solidFill>
                  <a:schemeClr val="tx1"/>
                </a:solidFill>
                <a:latin typeface="Arial" panose="020B0604020202020204" pitchFamily="34" charset="0"/>
                <a:cs typeface="Arial" panose="020B0604020202020204" pitchFamily="34" charset="0"/>
              </a:rPr>
              <a:t>- </a:t>
            </a:r>
          </a:p>
          <a:p>
            <a:pPr marL="742950" lvl="1" indent="-285750">
              <a:lnSpc>
                <a:spcPct val="150000"/>
              </a:lnSpc>
              <a:spcBef>
                <a:spcPts val="0"/>
              </a:spcBef>
              <a:buFont typeface="Wingdings" panose="05000000000000000000" pitchFamily="2" charset="2"/>
              <a:buChar char="Ø"/>
              <a:defRPr/>
            </a:pPr>
            <a:r>
              <a:rPr lang="en-AU" sz="2000" b="1" dirty="0" smtClean="0">
                <a:solidFill>
                  <a:schemeClr val="tx1"/>
                </a:solidFill>
                <a:latin typeface="Arial" panose="020B0604020202020204" pitchFamily="34" charset="0"/>
                <a:cs typeface="Arial" panose="020B0604020202020204" pitchFamily="34" charset="0"/>
              </a:rPr>
              <a:t>Similarity: both provision need to give clear definitions </a:t>
            </a:r>
            <a:r>
              <a:rPr lang="en-AU" sz="2000" b="1" dirty="0">
                <a:solidFill>
                  <a:schemeClr val="tx1"/>
                </a:solidFill>
                <a:latin typeface="Arial" panose="020B0604020202020204" pitchFamily="34" charset="0"/>
                <a:cs typeface="Arial" panose="020B0604020202020204" pitchFamily="34" charset="0"/>
              </a:rPr>
              <a:t>of </a:t>
            </a:r>
            <a:r>
              <a:rPr lang="en-AU" sz="2000" b="1" dirty="0" smtClean="0">
                <a:solidFill>
                  <a:schemeClr val="tx1"/>
                </a:solidFill>
                <a:latin typeface="Arial" panose="020B0604020202020204" pitchFamily="34" charset="0"/>
                <a:cs typeface="Arial" panose="020B0604020202020204" pitchFamily="34" charset="0"/>
              </a:rPr>
              <a:t>PSC</a:t>
            </a:r>
            <a:r>
              <a:rPr lang="en-AU" sz="2000" b="1" dirty="0">
                <a:solidFill>
                  <a:schemeClr val="tx1"/>
                </a:solidFill>
                <a:latin typeface="Arial" panose="020B0604020202020204" pitchFamily="34" charset="0"/>
                <a:cs typeface="Arial" panose="020B0604020202020204" pitchFamily="34" charset="0"/>
              </a:rPr>
              <a:t>, </a:t>
            </a:r>
            <a:r>
              <a:rPr lang="en-AU" sz="2000" b="1" dirty="0" smtClean="0">
                <a:solidFill>
                  <a:schemeClr val="tx1"/>
                </a:solidFill>
                <a:latin typeface="Arial" panose="020B0604020202020204" pitchFamily="34" charset="0"/>
                <a:cs typeface="Arial" panose="020B0604020202020204" pitchFamily="34" charset="0"/>
              </a:rPr>
              <a:t>PMC</a:t>
            </a:r>
            <a:r>
              <a:rPr lang="en-AU" sz="2000" b="1" dirty="0">
                <a:solidFill>
                  <a:schemeClr val="tx1"/>
                </a:solidFill>
                <a:latin typeface="Arial" panose="020B0604020202020204" pitchFamily="34" charset="0"/>
                <a:cs typeface="Arial" panose="020B0604020202020204" pitchFamily="34" charset="0"/>
              </a:rPr>
              <a:t>, </a:t>
            </a:r>
            <a:r>
              <a:rPr lang="en-AU" sz="2000" b="1" dirty="0" smtClean="0">
                <a:solidFill>
                  <a:schemeClr val="tx1"/>
                </a:solidFill>
                <a:latin typeface="Arial" panose="020B0604020202020204" pitchFamily="34" charset="0"/>
                <a:cs typeface="Arial" panose="020B0604020202020204" pitchFamily="34" charset="0"/>
              </a:rPr>
              <a:t>&amp;  their </a:t>
            </a:r>
            <a:r>
              <a:rPr lang="en-AU" sz="2000" b="1" dirty="0">
                <a:solidFill>
                  <a:schemeClr val="tx1"/>
                </a:solidFill>
                <a:latin typeface="Arial" panose="020B0604020202020204" pitchFamily="34" charset="0"/>
                <a:cs typeface="Arial" panose="020B0604020202020204" pitchFamily="34" charset="0"/>
              </a:rPr>
              <a:t>legitimate </a:t>
            </a:r>
            <a:r>
              <a:rPr lang="en-AU" sz="2000" b="1" dirty="0" smtClean="0">
                <a:solidFill>
                  <a:schemeClr val="tx1"/>
                </a:solidFill>
                <a:latin typeface="Arial" panose="020B0604020202020204" pitchFamily="34" charset="0"/>
                <a:cs typeface="Arial" panose="020B0604020202020204" pitchFamily="34" charset="0"/>
              </a:rPr>
              <a:t>activities.</a:t>
            </a:r>
          </a:p>
          <a:p>
            <a:pPr lvl="1">
              <a:lnSpc>
                <a:spcPct val="150000"/>
              </a:lnSpc>
              <a:spcBef>
                <a:spcPts val="0"/>
              </a:spcBef>
              <a:defRPr/>
            </a:pPr>
            <a:endParaRPr lang="en-AU" sz="2000" b="1" dirty="0" smtClean="0">
              <a:solidFill>
                <a:schemeClr val="tx1"/>
              </a:solidFill>
              <a:latin typeface="Arial" panose="020B0604020202020204" pitchFamily="34" charset="0"/>
              <a:cs typeface="Arial" panose="020B0604020202020204" pitchFamily="34" charset="0"/>
            </a:endParaRPr>
          </a:p>
          <a:p>
            <a:pPr marL="742950" lvl="1" indent="-285750">
              <a:lnSpc>
                <a:spcPct val="150000"/>
              </a:lnSpc>
              <a:spcBef>
                <a:spcPts val="0"/>
              </a:spcBef>
              <a:buFont typeface="Wingdings" panose="05000000000000000000" pitchFamily="2" charset="2"/>
              <a:buChar char="Ø"/>
              <a:defRPr/>
            </a:pPr>
            <a:r>
              <a:rPr lang="en-AU" sz="2000" b="1" dirty="0" smtClean="0">
                <a:solidFill>
                  <a:schemeClr val="tx1"/>
                </a:solidFill>
                <a:latin typeface="Arial" panose="020B0604020202020204" pitchFamily="34" charset="0"/>
                <a:cs typeface="Arial" panose="020B0604020202020204" pitchFamily="34" charset="0"/>
              </a:rPr>
              <a:t>Differences: definition of services provided </a:t>
            </a:r>
            <a:r>
              <a:rPr lang="en-AU" sz="2000" b="1" dirty="0">
                <a:solidFill>
                  <a:schemeClr val="tx1"/>
                </a:solidFill>
                <a:latin typeface="Arial" panose="020B0604020202020204" pitchFamily="34" charset="0"/>
                <a:cs typeface="Arial" panose="020B0604020202020204" pitchFamily="34" charset="0"/>
              </a:rPr>
              <a:t>by PSC must </a:t>
            </a:r>
            <a:r>
              <a:rPr lang="en-AU" sz="2000" b="1" dirty="0" smtClean="0">
                <a:solidFill>
                  <a:schemeClr val="tx1"/>
                </a:solidFill>
                <a:latin typeface="Arial" panose="020B0604020202020204" pitchFamily="34" charset="0"/>
                <a:cs typeface="Arial" panose="020B0604020202020204" pitchFamily="34" charset="0"/>
              </a:rPr>
              <a:t>be in </a:t>
            </a:r>
            <a:r>
              <a:rPr lang="en-AU" sz="2000" b="1" dirty="0">
                <a:solidFill>
                  <a:schemeClr val="tx1"/>
                </a:solidFill>
                <a:latin typeface="Arial" panose="020B0604020202020204" pitchFamily="34" charset="0"/>
                <a:cs typeface="Arial" panose="020B0604020202020204" pitchFamily="34" charset="0"/>
              </a:rPr>
              <a:t>nature of </a:t>
            </a:r>
            <a:r>
              <a:rPr lang="en-AU" sz="2000" b="1" dirty="0" smtClean="0">
                <a:solidFill>
                  <a:schemeClr val="tx1"/>
                </a:solidFill>
                <a:latin typeface="Arial" panose="020B0604020202020204" pitchFamily="34" charset="0"/>
                <a:cs typeface="Arial" panose="020B0604020202020204" pitchFamily="34" charset="0"/>
              </a:rPr>
              <a:t>support for law </a:t>
            </a:r>
            <a:r>
              <a:rPr lang="en-AU" sz="2000" b="1" dirty="0">
                <a:solidFill>
                  <a:schemeClr val="tx1"/>
                </a:solidFill>
                <a:latin typeface="Arial" panose="020B0604020202020204" pitchFamily="34" charset="0"/>
                <a:cs typeface="Arial" panose="020B0604020202020204" pitchFamily="34" charset="0"/>
              </a:rPr>
              <a:t>enforcement and crime prevention </a:t>
            </a:r>
            <a:r>
              <a:rPr lang="en-AU" sz="2000" b="1" dirty="0" smtClean="0">
                <a:solidFill>
                  <a:schemeClr val="tx1"/>
                </a:solidFill>
                <a:latin typeface="Arial" panose="020B0604020202020204" pitchFamily="34" charset="0"/>
                <a:cs typeface="Arial" panose="020B0604020202020204" pitchFamily="34" charset="0"/>
              </a:rPr>
              <a:t>to be available to </a:t>
            </a:r>
            <a:r>
              <a:rPr lang="en-AU" sz="2000" b="1" dirty="0">
                <a:solidFill>
                  <a:schemeClr val="tx1"/>
                </a:solidFill>
                <a:latin typeface="Arial" panose="020B0604020202020204" pitchFamily="34" charset="0"/>
                <a:cs typeface="Arial" panose="020B0604020202020204" pitchFamily="34" charset="0"/>
              </a:rPr>
              <a:t>every </a:t>
            </a:r>
            <a:r>
              <a:rPr lang="en-AU" sz="2000" b="1" dirty="0" smtClean="0">
                <a:solidFill>
                  <a:schemeClr val="tx1"/>
                </a:solidFill>
                <a:latin typeface="Arial" panose="020B0604020202020204" pitchFamily="34" charset="0"/>
                <a:cs typeface="Arial" panose="020B0604020202020204" pitchFamily="34" charset="0"/>
              </a:rPr>
              <a:t>entity </a:t>
            </a:r>
            <a:r>
              <a:rPr lang="en-AU" sz="2000" b="1" dirty="0">
                <a:solidFill>
                  <a:schemeClr val="tx1"/>
                </a:solidFill>
                <a:latin typeface="Arial" panose="020B0604020202020204" pitchFamily="34" charset="0"/>
                <a:cs typeface="Arial" panose="020B0604020202020204" pitchFamily="34" charset="0"/>
              </a:rPr>
              <a:t>in Timor-Leste, including </a:t>
            </a:r>
            <a:r>
              <a:rPr lang="en-AU" sz="2000" b="1" dirty="0" smtClean="0">
                <a:solidFill>
                  <a:schemeClr val="tx1"/>
                </a:solidFill>
                <a:latin typeface="Arial" panose="020B0604020202020204" pitchFamily="34" charset="0"/>
                <a:cs typeface="Arial" panose="020B0604020202020204" pitchFamily="34" charset="0"/>
              </a:rPr>
              <a:t>state </a:t>
            </a:r>
            <a:r>
              <a:rPr lang="en-AU" sz="2000" b="1" dirty="0">
                <a:solidFill>
                  <a:schemeClr val="tx1"/>
                </a:solidFill>
                <a:latin typeface="Arial" panose="020B0604020202020204" pitchFamily="34" charset="0"/>
                <a:cs typeface="Arial" panose="020B0604020202020204" pitchFamily="34" charset="0"/>
              </a:rPr>
              <a:t>organs</a:t>
            </a:r>
            <a:r>
              <a:rPr lang="en-AU" sz="2000" b="1" dirty="0" smtClean="0">
                <a:solidFill>
                  <a:schemeClr val="tx1"/>
                </a:solidFill>
                <a:latin typeface="Arial" panose="020B0604020202020204" pitchFamily="34" charset="0"/>
                <a:cs typeface="Arial" panose="020B0604020202020204" pitchFamily="34" charset="0"/>
              </a:rPr>
              <a:t>. </a:t>
            </a:r>
            <a:r>
              <a:rPr lang="en-AU" sz="2000" b="1" dirty="0">
                <a:solidFill>
                  <a:schemeClr val="tx1"/>
                </a:solidFill>
                <a:latin typeface="Arial" panose="020B0604020202020204" pitchFamily="34" charset="0"/>
                <a:cs typeface="Arial" panose="020B0604020202020204" pitchFamily="34" charset="0"/>
              </a:rPr>
              <a:t>PMC </a:t>
            </a:r>
            <a:r>
              <a:rPr lang="en-AU" sz="2000" b="1" dirty="0" smtClean="0">
                <a:solidFill>
                  <a:schemeClr val="tx1"/>
                </a:solidFill>
                <a:latin typeface="Arial" panose="020B0604020202020204" pitchFamily="34" charset="0"/>
                <a:cs typeface="Arial" panose="020B0604020202020204" pitchFamily="34" charset="0"/>
              </a:rPr>
              <a:t>and </a:t>
            </a:r>
            <a:r>
              <a:rPr lang="en-AU" sz="2000" b="1" dirty="0">
                <a:solidFill>
                  <a:schemeClr val="tx1"/>
                </a:solidFill>
                <a:latin typeface="Arial" panose="020B0604020202020204" pitchFamily="34" charset="0"/>
                <a:cs typeface="Arial" panose="020B0604020202020204" pitchFamily="34" charset="0"/>
              </a:rPr>
              <a:t>its services are more in </a:t>
            </a:r>
            <a:r>
              <a:rPr lang="en-AU" sz="2000" b="1" dirty="0" smtClean="0">
                <a:solidFill>
                  <a:schemeClr val="tx1"/>
                </a:solidFill>
                <a:latin typeface="Arial" panose="020B0604020202020204" pitchFamily="34" charset="0"/>
                <a:cs typeface="Arial" panose="020B0604020202020204" pitchFamily="34" charset="0"/>
              </a:rPr>
              <a:t>military in nature &amp; can only be </a:t>
            </a:r>
            <a:r>
              <a:rPr lang="en-AU" sz="2000" b="1" dirty="0">
                <a:solidFill>
                  <a:schemeClr val="tx1"/>
                </a:solidFill>
                <a:latin typeface="Arial" panose="020B0604020202020204" pitchFamily="34" charset="0"/>
                <a:cs typeface="Arial" panose="020B0604020202020204" pitchFamily="34" charset="0"/>
              </a:rPr>
              <a:t>provided to the Timor-Leste Government.</a:t>
            </a:r>
            <a:r>
              <a:rPr lang="en-AU" sz="2000" b="1" dirty="0" smtClean="0">
                <a:solidFill>
                  <a:schemeClr val="tx1"/>
                </a:solidFill>
                <a:latin typeface="Arial" panose="020B0604020202020204" pitchFamily="34" charset="0"/>
                <a:cs typeface="Arial" panose="020B0604020202020204" pitchFamily="34" charset="0"/>
              </a:rPr>
              <a:t> </a:t>
            </a:r>
            <a:endParaRPr lang="en-AU" sz="2000" b="1" dirty="0">
              <a:solidFill>
                <a:schemeClr val="tx1"/>
              </a:solidFill>
              <a:latin typeface="Arial" panose="020B0604020202020204" pitchFamily="34" charset="0"/>
              <a:cs typeface="Arial" panose="020B0604020202020204" pitchFamily="34" charset="0"/>
            </a:endParaRPr>
          </a:p>
          <a:p>
            <a:pPr>
              <a:defRPr/>
            </a:pPr>
            <a:endParaRPr lang="en-AU"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313" y="171450"/>
            <a:ext cx="11787187" cy="6686550"/>
          </a:xfrm>
        </p:spPr>
        <p:txBody>
          <a:bodyPr>
            <a:normAutofit fontScale="77500" lnSpcReduction="20000"/>
          </a:bodyPr>
          <a:lstStyle/>
          <a:p>
            <a:pPr algn="ctr">
              <a:lnSpc>
                <a:spcPct val="150000"/>
              </a:lnSpc>
              <a:defRPr/>
            </a:pPr>
            <a:r>
              <a:rPr lang="en-AU" sz="28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Future PSC and PMC </a:t>
            </a:r>
            <a:r>
              <a:rPr lang="en-AU" sz="28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Statute (</a:t>
            </a:r>
            <a:r>
              <a:rPr lang="en-AU" sz="28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sz="28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AU"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defRPr/>
            </a:pPr>
            <a:r>
              <a:rPr lang="en-AU" sz="2400" b="1" i="1" dirty="0" smtClean="0">
                <a:solidFill>
                  <a:schemeClr val="tx1"/>
                </a:solidFill>
                <a:latin typeface="Arial" panose="020B0604020202020204" pitchFamily="34" charset="0"/>
                <a:cs typeface="Arial" panose="020B0604020202020204" pitchFamily="34" charset="0"/>
              </a:rPr>
              <a:t>Company </a:t>
            </a:r>
            <a:r>
              <a:rPr lang="en-AU" sz="2400" b="1" i="1" dirty="0">
                <a:solidFill>
                  <a:schemeClr val="tx1"/>
                </a:solidFill>
                <a:latin typeface="Arial" panose="020B0604020202020204" pitchFamily="34" charset="0"/>
                <a:cs typeface="Arial" panose="020B0604020202020204" pitchFamily="34" charset="0"/>
              </a:rPr>
              <a:t>regulatory and monitoring body </a:t>
            </a:r>
            <a:endParaRPr lang="en-AU" sz="2400" b="1" i="1" dirty="0" smtClean="0">
              <a:solidFill>
                <a:schemeClr val="tx1"/>
              </a:solidFill>
              <a:latin typeface="Arial" panose="020B0604020202020204" pitchFamily="34" charset="0"/>
              <a:cs typeface="Arial" panose="020B0604020202020204" pitchFamily="34" charset="0"/>
            </a:endParaRPr>
          </a:p>
          <a:p>
            <a:pPr marL="742950" lvl="1" indent="-285750">
              <a:lnSpc>
                <a:spcPct val="150000"/>
              </a:lnSpc>
              <a:buFont typeface="Wingdings" panose="05000000000000000000" pitchFamily="2" charset="2"/>
              <a:buChar char="Ø"/>
              <a:defRPr/>
            </a:pPr>
            <a:r>
              <a:rPr lang="en-AU" sz="2400" b="1" dirty="0" smtClean="0">
                <a:solidFill>
                  <a:schemeClr val="tx1"/>
                </a:solidFill>
                <a:latin typeface="Arial" panose="020B0604020202020204" pitchFamily="34" charset="0"/>
                <a:cs typeface="Arial" panose="020B0604020202020204" pitchFamily="34" charset="0"/>
              </a:rPr>
              <a:t>Similarities: </a:t>
            </a:r>
          </a:p>
          <a:p>
            <a:pPr lvl="1">
              <a:lnSpc>
                <a:spcPct val="150000"/>
              </a:lnSpc>
              <a:defRPr/>
            </a:pPr>
            <a:r>
              <a:rPr lang="en-AU" sz="2400" b="1" dirty="0" smtClean="0">
                <a:solidFill>
                  <a:schemeClr val="tx1"/>
                </a:solidFill>
                <a:latin typeface="Arial" panose="020B0604020202020204" pitchFamily="34" charset="0"/>
                <a:cs typeface="Arial" panose="020B0604020202020204" pitchFamily="34" charset="0"/>
              </a:rPr>
              <a:t>	Both PSC and PMC regulatory/ monitoring bodies have similar authorities such as:</a:t>
            </a:r>
          </a:p>
          <a:p>
            <a:pPr marL="1200150" lvl="2" indent="-285750">
              <a:lnSpc>
                <a:spcPct val="150000"/>
              </a:lnSpc>
              <a:buFont typeface="Wingdings" panose="05000000000000000000" pitchFamily="2" charset="2"/>
              <a:buChar char="v"/>
              <a:defRPr/>
            </a:pPr>
            <a:r>
              <a:rPr lang="en-AU" sz="2400" b="1" dirty="0" smtClean="0">
                <a:solidFill>
                  <a:schemeClr val="tx1"/>
                </a:solidFill>
                <a:latin typeface="Arial" panose="020B0604020202020204" pitchFamily="34" charset="0"/>
                <a:cs typeface="Arial" panose="020B0604020202020204" pitchFamily="34" charset="0"/>
              </a:rPr>
              <a:t>Registration authorities (including individual registration of personnel);</a:t>
            </a:r>
          </a:p>
          <a:p>
            <a:pPr marL="1200150" lvl="2" indent="-285750">
              <a:lnSpc>
                <a:spcPct val="150000"/>
              </a:lnSpc>
              <a:buFont typeface="Wingdings" panose="05000000000000000000" pitchFamily="2" charset="2"/>
              <a:buChar char="v"/>
              <a:defRPr/>
            </a:pPr>
            <a:r>
              <a:rPr lang="en-AU" sz="2400" b="1" dirty="0" smtClean="0">
                <a:solidFill>
                  <a:schemeClr val="tx1"/>
                </a:solidFill>
                <a:latin typeface="Arial" panose="020B0604020202020204" pitchFamily="34" charset="0"/>
                <a:cs typeface="Arial" panose="020B0604020202020204" pitchFamily="34" charset="0"/>
              </a:rPr>
              <a:t>Determining companies’ services and activities; </a:t>
            </a:r>
          </a:p>
          <a:p>
            <a:pPr marL="1200150" lvl="2" indent="-285750">
              <a:lnSpc>
                <a:spcPct val="150000"/>
              </a:lnSpc>
              <a:buFont typeface="Wingdings" panose="05000000000000000000" pitchFamily="2" charset="2"/>
              <a:buChar char="v"/>
              <a:defRPr/>
            </a:pPr>
            <a:r>
              <a:rPr lang="en-AU" sz="2400" b="1" dirty="0" smtClean="0">
                <a:solidFill>
                  <a:schemeClr val="tx1"/>
                </a:solidFill>
                <a:latin typeface="Arial" panose="020B0604020202020204" pitchFamily="34" charset="0"/>
                <a:cs typeface="Arial" panose="020B0604020202020204" pitchFamily="34" charset="0"/>
              </a:rPr>
              <a:t>Establishing report/complaint mechanism for a company’s wrongdoings. </a:t>
            </a:r>
          </a:p>
          <a:p>
            <a:pPr lvl="2">
              <a:lnSpc>
                <a:spcPct val="150000"/>
              </a:lnSpc>
              <a:defRPr/>
            </a:pPr>
            <a:endParaRPr lang="en-AU" sz="2100" b="1" dirty="0" smtClean="0">
              <a:solidFill>
                <a:schemeClr val="tx1"/>
              </a:solidFill>
              <a:latin typeface="Arial" panose="020B0604020202020204" pitchFamily="34" charset="0"/>
              <a:cs typeface="Arial" panose="020B0604020202020204" pitchFamily="34" charset="0"/>
            </a:endParaRPr>
          </a:p>
          <a:p>
            <a:pPr marL="742950" lvl="1" indent="-285750">
              <a:lnSpc>
                <a:spcPct val="150000"/>
              </a:lnSpc>
              <a:buFont typeface="Wingdings" panose="05000000000000000000" pitchFamily="2" charset="2"/>
              <a:buChar char="Ø"/>
              <a:defRPr/>
            </a:pPr>
            <a:r>
              <a:rPr lang="en-AU" sz="2400" b="1" dirty="0" smtClean="0">
                <a:solidFill>
                  <a:schemeClr val="tx1"/>
                </a:solidFill>
                <a:latin typeface="Arial" panose="020B0604020202020204" pitchFamily="34" charset="0"/>
                <a:cs typeface="Arial" panose="020B0604020202020204" pitchFamily="34" charset="0"/>
              </a:rPr>
              <a:t>Differences:</a:t>
            </a:r>
          </a:p>
          <a:p>
            <a:pPr lvl="1">
              <a:lnSpc>
                <a:spcPct val="150000"/>
              </a:lnSpc>
              <a:defRPr/>
            </a:pPr>
            <a:r>
              <a:rPr lang="en-AU" sz="2400" b="1" dirty="0">
                <a:solidFill>
                  <a:schemeClr val="tx1"/>
                </a:solidFill>
                <a:latin typeface="Arial" panose="020B0604020202020204" pitchFamily="34" charset="0"/>
                <a:cs typeface="Arial" panose="020B0604020202020204" pitchFamily="34" charset="0"/>
              </a:rPr>
              <a:t>	</a:t>
            </a:r>
            <a:r>
              <a:rPr lang="en-AU" sz="2400" b="1" dirty="0" smtClean="0">
                <a:solidFill>
                  <a:schemeClr val="tx1"/>
                </a:solidFill>
                <a:latin typeface="Arial" panose="020B0604020202020204" pitchFamily="34" charset="0"/>
                <a:cs typeface="Arial" panose="020B0604020202020204" pitchFamily="34" charset="0"/>
              </a:rPr>
              <a:t>PSC body has additional authorities that differ from those of PMC: </a:t>
            </a:r>
            <a:r>
              <a:rPr lang="en-AU" sz="2400" b="1" dirty="0">
                <a:solidFill>
                  <a:schemeClr val="tx1"/>
                </a:solidFill>
                <a:latin typeface="Arial" panose="020B0604020202020204" pitchFamily="34" charset="0"/>
                <a:cs typeface="Arial" panose="020B0604020202020204" pitchFamily="34" charset="0"/>
              </a:rPr>
              <a:t>set up industry code </a:t>
            </a:r>
            <a:r>
              <a:rPr lang="en-AU" sz="2400" b="1" dirty="0" smtClean="0">
                <a:solidFill>
                  <a:schemeClr val="tx1"/>
                </a:solidFill>
                <a:latin typeface="Arial" panose="020B0604020202020204" pitchFamily="34" charset="0"/>
                <a:cs typeface="Arial" panose="020B0604020202020204" pitchFamily="34" charset="0"/>
              </a:rPr>
              <a:t>	of conduct and standardise </a:t>
            </a:r>
            <a:r>
              <a:rPr lang="en-AU" sz="2400" b="1" dirty="0">
                <a:solidFill>
                  <a:schemeClr val="tx1"/>
                </a:solidFill>
                <a:latin typeface="Arial" panose="020B0604020202020204" pitchFamily="34" charset="0"/>
                <a:cs typeface="Arial" panose="020B0604020202020204" pitchFamily="34" charset="0"/>
              </a:rPr>
              <a:t>the training standards for </a:t>
            </a:r>
            <a:r>
              <a:rPr lang="en-AU" sz="2400" b="1" dirty="0" smtClean="0">
                <a:solidFill>
                  <a:schemeClr val="tx1"/>
                </a:solidFill>
                <a:latin typeface="Arial" panose="020B0604020202020204" pitchFamily="34" charset="0"/>
                <a:cs typeface="Arial" panose="020B0604020202020204" pitchFamily="34" charset="0"/>
              </a:rPr>
              <a:t>PSCs. </a:t>
            </a:r>
          </a:p>
          <a:p>
            <a:pPr marL="900113" lvl="1" indent="-442913">
              <a:lnSpc>
                <a:spcPct val="150000"/>
              </a:lnSpc>
              <a:defRPr/>
            </a:pPr>
            <a:r>
              <a:rPr lang="en-AU" sz="2400" b="1" dirty="0">
                <a:solidFill>
                  <a:schemeClr val="tx1"/>
                </a:solidFill>
                <a:latin typeface="Arial" panose="020B0604020202020204" pitchFamily="34" charset="0"/>
                <a:cs typeface="Arial" panose="020B0604020202020204" pitchFamily="34" charset="0"/>
              </a:rPr>
              <a:t>	</a:t>
            </a:r>
            <a:r>
              <a:rPr lang="en-AU" sz="2400" b="1" dirty="0" smtClean="0">
                <a:solidFill>
                  <a:schemeClr val="tx1"/>
                </a:solidFill>
                <a:latin typeface="Arial" panose="020B0604020202020204" pitchFamily="34" charset="0"/>
                <a:cs typeface="Arial" panose="020B0604020202020204" pitchFamily="34" charset="0"/>
              </a:rPr>
              <a:t>PMC </a:t>
            </a:r>
            <a:r>
              <a:rPr lang="en-AU" sz="2400" b="1" dirty="0">
                <a:solidFill>
                  <a:schemeClr val="tx1"/>
                </a:solidFill>
                <a:latin typeface="Arial" panose="020B0604020202020204" pitchFamily="34" charset="0"/>
                <a:cs typeface="Arial" panose="020B0604020202020204" pitchFamily="34" charset="0"/>
              </a:rPr>
              <a:t>body also </a:t>
            </a:r>
            <a:r>
              <a:rPr lang="en-AU" sz="2400" b="1" dirty="0" smtClean="0">
                <a:solidFill>
                  <a:schemeClr val="tx1"/>
                </a:solidFill>
                <a:latin typeface="Arial" panose="020B0604020202020204" pitchFamily="34" charset="0"/>
                <a:cs typeface="Arial" panose="020B0604020202020204" pitchFamily="34" charset="0"/>
              </a:rPr>
              <a:t>has	distinct authorities - to </a:t>
            </a:r>
            <a:r>
              <a:rPr lang="en-AU" sz="2400" b="1" dirty="0">
                <a:solidFill>
                  <a:schemeClr val="tx1"/>
                </a:solidFill>
                <a:latin typeface="Arial" panose="020B0604020202020204" pitchFamily="34" charset="0"/>
                <a:cs typeface="Arial" panose="020B0604020202020204" pitchFamily="34" charset="0"/>
              </a:rPr>
              <a:t>set </a:t>
            </a:r>
            <a:r>
              <a:rPr lang="en-AU" sz="2400" b="1" dirty="0" smtClean="0">
                <a:solidFill>
                  <a:schemeClr val="tx1"/>
                </a:solidFill>
                <a:latin typeface="Arial" panose="020B0604020202020204" pitchFamily="34" charset="0"/>
                <a:cs typeface="Arial" panose="020B0604020202020204" pitchFamily="34" charset="0"/>
              </a:rPr>
              <a:t>	up </a:t>
            </a:r>
            <a:r>
              <a:rPr lang="en-AU" sz="2400" b="1" dirty="0">
                <a:solidFill>
                  <a:schemeClr val="tx1"/>
                </a:solidFill>
                <a:latin typeface="Arial" panose="020B0604020202020204" pitchFamily="34" charset="0"/>
                <a:cs typeface="Arial" panose="020B0604020202020204" pitchFamily="34" charset="0"/>
              </a:rPr>
              <a:t>PMC </a:t>
            </a:r>
            <a:r>
              <a:rPr lang="en-AU" sz="2400" b="1" dirty="0" smtClean="0">
                <a:solidFill>
                  <a:schemeClr val="tx1"/>
                </a:solidFill>
                <a:latin typeface="Arial" panose="020B0604020202020204" pitchFamily="34" charset="0"/>
                <a:cs typeface="Arial" panose="020B0604020202020204" pitchFamily="34" charset="0"/>
              </a:rPr>
              <a:t>selection procedures, </a:t>
            </a:r>
            <a:r>
              <a:rPr lang="en-AU" sz="2400" b="1" dirty="0">
                <a:solidFill>
                  <a:schemeClr val="tx1"/>
                </a:solidFill>
                <a:latin typeface="Arial" panose="020B0604020202020204" pitchFamily="34" charset="0"/>
                <a:cs typeface="Arial" panose="020B0604020202020204" pitchFamily="34" charset="0"/>
              </a:rPr>
              <a:t>and </a:t>
            </a:r>
            <a:r>
              <a:rPr lang="en-AU" sz="2400" b="1" dirty="0" smtClean="0">
                <a:solidFill>
                  <a:schemeClr val="tx1"/>
                </a:solidFill>
                <a:latin typeface="Arial" panose="020B0604020202020204" pitchFamily="34" charset="0"/>
                <a:cs typeface="Arial" panose="020B0604020202020204" pitchFamily="34" charset="0"/>
              </a:rPr>
              <a:t>then selection </a:t>
            </a:r>
            <a:r>
              <a:rPr lang="en-AU" sz="2400" b="1" dirty="0">
                <a:solidFill>
                  <a:schemeClr val="tx1"/>
                </a:solidFill>
                <a:latin typeface="Arial" panose="020B0604020202020204" pitchFamily="34" charset="0"/>
                <a:cs typeface="Arial" panose="020B0604020202020204" pitchFamily="34" charset="0"/>
              </a:rPr>
              <a:t>criteria.</a:t>
            </a:r>
            <a:r>
              <a:rPr lang="en-AU" sz="2400" b="1" dirty="0" smtClean="0">
                <a:solidFill>
                  <a:schemeClr val="tx1"/>
                </a:solidFill>
                <a:latin typeface="Arial" panose="020B0604020202020204" pitchFamily="34" charset="0"/>
                <a:cs typeface="Arial" panose="020B0604020202020204" pitchFamily="34" charset="0"/>
              </a:rPr>
              <a:t> </a:t>
            </a:r>
          </a:p>
          <a:p>
            <a:pPr lvl="1">
              <a:lnSpc>
                <a:spcPct val="150000"/>
              </a:lnSpc>
              <a:defRPr/>
            </a:pPr>
            <a:endParaRPr lang="en-AU" dirty="0">
              <a:solidFill>
                <a:schemeClr val="bg1"/>
              </a:solidFill>
              <a:latin typeface="Times New Roman" panose="02020603050405020304" pitchFamily="18" charset="0"/>
              <a:cs typeface="Times New Roman" panose="02020603050405020304" pitchFamily="18" charset="0"/>
            </a:endParaRPr>
          </a:p>
          <a:p>
            <a:pPr>
              <a:defRPr/>
            </a:pPr>
            <a:endParaRPr lang="en-A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3550" y="315913"/>
            <a:ext cx="11141075" cy="6344194"/>
          </a:xfrm>
        </p:spPr>
        <p:txBody>
          <a:bodyPr>
            <a:noAutofit/>
          </a:bodyPr>
          <a:lstStyle/>
          <a:p>
            <a:pPr algn="ctr">
              <a:lnSpc>
                <a:spcPct val="150000"/>
              </a:lnSpc>
              <a:defRPr/>
            </a:pPr>
            <a:r>
              <a:rPr lang="en-AU" sz="24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Future PSC and PMC </a:t>
            </a: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Statute</a:t>
            </a:r>
            <a:r>
              <a:rPr lang="en-AU" sz="24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AU" sz="24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defRPr/>
            </a:pPr>
            <a:r>
              <a:rPr lang="en-AU" sz="2000" b="1" i="1" dirty="0" smtClean="0">
                <a:solidFill>
                  <a:schemeClr val="tx1"/>
                </a:solidFill>
                <a:latin typeface="Arial" panose="020B0604020202020204" pitchFamily="34" charset="0"/>
                <a:cs typeface="Arial" panose="020B0604020202020204" pitchFamily="34" charset="0"/>
              </a:rPr>
              <a:t>Registration </a:t>
            </a:r>
            <a:r>
              <a:rPr lang="en-AU" sz="2000" b="1" i="1" dirty="0">
                <a:solidFill>
                  <a:schemeClr val="tx1"/>
                </a:solidFill>
                <a:latin typeface="Arial" panose="020B0604020202020204" pitchFamily="34" charset="0"/>
                <a:cs typeface="Arial" panose="020B0604020202020204" pitchFamily="34" charset="0"/>
              </a:rPr>
              <a:t>of PSCs and </a:t>
            </a:r>
            <a:r>
              <a:rPr lang="en-AU" sz="2000" b="1" i="1" dirty="0" smtClean="0">
                <a:solidFill>
                  <a:schemeClr val="tx1"/>
                </a:solidFill>
                <a:latin typeface="Arial" panose="020B0604020202020204" pitchFamily="34" charset="0"/>
                <a:cs typeface="Arial" panose="020B0604020202020204" pitchFamily="34" charset="0"/>
              </a:rPr>
              <a:t>PMCs</a:t>
            </a:r>
          </a:p>
          <a:p>
            <a:pPr marL="742950" lvl="1" indent="-285750">
              <a:lnSpc>
                <a:spcPct val="150000"/>
              </a:lnSpc>
              <a:buFont typeface="Wingdings" panose="05000000000000000000" pitchFamily="2" charset="2"/>
              <a:buChar char="Ø"/>
              <a:defRPr/>
            </a:pPr>
            <a:r>
              <a:rPr lang="en-AU" sz="2000" b="1" dirty="0" smtClean="0">
                <a:solidFill>
                  <a:schemeClr val="tx1"/>
                </a:solidFill>
                <a:latin typeface="Arial" panose="020B0604020202020204" pitchFamily="34" charset="0"/>
                <a:cs typeface="Arial" panose="020B0604020202020204" pitchFamily="34" charset="0"/>
              </a:rPr>
              <a:t>Similarities: </a:t>
            </a:r>
            <a:r>
              <a:rPr lang="en-AU" sz="2000" b="1" dirty="0">
                <a:solidFill>
                  <a:schemeClr val="tx1"/>
                </a:solidFill>
                <a:latin typeface="Arial" panose="020B0604020202020204" pitchFamily="34" charset="0"/>
                <a:cs typeface="Arial" panose="020B0604020202020204" pitchFamily="34" charset="0"/>
              </a:rPr>
              <a:t>t</a:t>
            </a:r>
            <a:r>
              <a:rPr lang="en-AU" sz="2000" b="1" dirty="0" smtClean="0">
                <a:solidFill>
                  <a:schemeClr val="tx1"/>
                </a:solidFill>
                <a:latin typeface="Arial" panose="020B0604020202020204" pitchFamily="34" charset="0"/>
                <a:cs typeface="Arial" panose="020B0604020202020204" pitchFamily="34" charset="0"/>
              </a:rPr>
              <a:t>he </a:t>
            </a:r>
            <a:r>
              <a:rPr lang="en-AU" sz="2000" b="1" dirty="0">
                <a:solidFill>
                  <a:schemeClr val="tx1"/>
                </a:solidFill>
                <a:latin typeface="Arial" panose="020B0604020202020204" pitchFamily="34" charset="0"/>
                <a:cs typeface="Arial" panose="020B0604020202020204" pitchFamily="34" charset="0"/>
              </a:rPr>
              <a:t>PSC and PMC </a:t>
            </a:r>
            <a:r>
              <a:rPr lang="en-AU" sz="2000" b="1" dirty="0" smtClean="0">
                <a:solidFill>
                  <a:schemeClr val="tx1"/>
                </a:solidFill>
                <a:latin typeface="Arial" panose="020B0604020202020204" pitchFamily="34" charset="0"/>
                <a:cs typeface="Arial" panose="020B0604020202020204" pitchFamily="34" charset="0"/>
              </a:rPr>
              <a:t>regulatory/monitoring </a:t>
            </a:r>
            <a:r>
              <a:rPr lang="en-AU" sz="2000" b="1" dirty="0">
                <a:solidFill>
                  <a:schemeClr val="tx1"/>
                </a:solidFill>
                <a:latin typeface="Arial" panose="020B0604020202020204" pitchFamily="34" charset="0"/>
                <a:cs typeface="Arial" panose="020B0604020202020204" pitchFamily="34" charset="0"/>
              </a:rPr>
              <a:t>bodies provide company and personnel registration </a:t>
            </a:r>
            <a:r>
              <a:rPr lang="en-AU" sz="2000" b="1" dirty="0" smtClean="0">
                <a:solidFill>
                  <a:schemeClr val="tx1"/>
                </a:solidFill>
                <a:latin typeface="Arial" panose="020B0604020202020204" pitchFamily="34" charset="0"/>
                <a:cs typeface="Arial" panose="020B0604020202020204" pitchFamily="34" charset="0"/>
              </a:rPr>
              <a:t>essential for obtaining operating licenses  required </a:t>
            </a:r>
            <a:r>
              <a:rPr lang="en-AU" sz="2000" b="1" dirty="0">
                <a:solidFill>
                  <a:schemeClr val="tx1"/>
                </a:solidFill>
                <a:latin typeface="Arial" panose="020B0604020202020204" pitchFamily="34" charset="0"/>
                <a:cs typeface="Arial" panose="020B0604020202020204" pitchFamily="34" charset="0"/>
              </a:rPr>
              <a:t>to operate </a:t>
            </a:r>
            <a:r>
              <a:rPr lang="en-AU" sz="2000" b="1" dirty="0" smtClean="0">
                <a:solidFill>
                  <a:schemeClr val="tx1"/>
                </a:solidFill>
                <a:latin typeface="Arial" panose="020B0604020202020204" pitchFamily="34" charset="0"/>
                <a:cs typeface="Arial" panose="020B0604020202020204" pitchFamily="34" charset="0"/>
              </a:rPr>
              <a:t>in Timor-Leste.</a:t>
            </a:r>
          </a:p>
          <a:p>
            <a:pPr lvl="1">
              <a:lnSpc>
                <a:spcPct val="150000"/>
              </a:lnSpc>
              <a:defRPr/>
            </a:pPr>
            <a:endParaRPr lang="en-AU" sz="2000" b="1" dirty="0" smtClean="0">
              <a:solidFill>
                <a:schemeClr val="tx1"/>
              </a:solidFill>
              <a:latin typeface="Arial" panose="020B0604020202020204" pitchFamily="34" charset="0"/>
              <a:cs typeface="Arial" panose="020B0604020202020204" pitchFamily="34" charset="0"/>
            </a:endParaRPr>
          </a:p>
          <a:p>
            <a:pPr marL="742950" lvl="1" indent="-285750">
              <a:lnSpc>
                <a:spcPct val="150000"/>
              </a:lnSpc>
              <a:buFont typeface="Wingdings" panose="05000000000000000000" pitchFamily="2" charset="2"/>
              <a:buChar char="Ø"/>
              <a:defRPr/>
            </a:pPr>
            <a:r>
              <a:rPr lang="en-AU" sz="2000" b="1" dirty="0" smtClean="0">
                <a:solidFill>
                  <a:schemeClr val="tx1"/>
                </a:solidFill>
                <a:latin typeface="Arial" panose="020B0604020202020204" pitchFamily="34" charset="0"/>
                <a:cs typeface="Arial" panose="020B0604020202020204" pitchFamily="34" charset="0"/>
              </a:rPr>
              <a:t>Differences:</a:t>
            </a:r>
          </a:p>
          <a:p>
            <a:pPr marL="1200150" lvl="2" indent="-285750">
              <a:lnSpc>
                <a:spcPct val="150000"/>
              </a:lnSpc>
              <a:buFont typeface="Wingdings" panose="05000000000000000000" pitchFamily="2" charset="2"/>
              <a:buChar char="v"/>
              <a:defRPr/>
            </a:pPr>
            <a:r>
              <a:rPr lang="en-AU" sz="2000" b="1" dirty="0" smtClean="0">
                <a:solidFill>
                  <a:schemeClr val="tx1"/>
                </a:solidFill>
                <a:latin typeface="Arial" panose="020B0604020202020204" pitchFamily="34" charset="0"/>
                <a:cs typeface="Arial" panose="020B0604020202020204" pitchFamily="34" charset="0"/>
              </a:rPr>
              <a:t>PMC operating license </a:t>
            </a:r>
            <a:r>
              <a:rPr lang="en-AU" sz="2000" b="1" dirty="0">
                <a:solidFill>
                  <a:schemeClr val="tx1"/>
                </a:solidFill>
                <a:latin typeface="Arial" panose="020B0604020202020204" pitchFamily="34" charset="0"/>
                <a:cs typeface="Arial" panose="020B0604020202020204" pitchFamily="34" charset="0"/>
              </a:rPr>
              <a:t>can be either a ’one-off’ license or a ‘contract-by-contract</a:t>
            </a:r>
            <a:r>
              <a:rPr lang="en-AU" sz="2000" b="1" dirty="0" smtClean="0">
                <a:solidFill>
                  <a:schemeClr val="tx1"/>
                </a:solidFill>
                <a:latin typeface="Arial" panose="020B0604020202020204" pitchFamily="34" charset="0"/>
                <a:cs typeface="Arial" panose="020B0604020202020204" pitchFamily="34" charset="0"/>
              </a:rPr>
              <a:t>’ license;</a:t>
            </a:r>
          </a:p>
          <a:p>
            <a:pPr marL="1200150" lvl="2" indent="-285750">
              <a:lnSpc>
                <a:spcPct val="150000"/>
              </a:lnSpc>
              <a:buFont typeface="Wingdings" panose="05000000000000000000" pitchFamily="2" charset="2"/>
              <a:buChar char="v"/>
              <a:defRPr/>
            </a:pPr>
            <a:r>
              <a:rPr lang="en-AU" sz="2000" b="1" dirty="0" smtClean="0">
                <a:solidFill>
                  <a:schemeClr val="tx1"/>
                </a:solidFill>
                <a:latin typeface="Arial" panose="020B0604020202020204" pitchFamily="34" charset="0"/>
                <a:cs typeface="Arial" panose="020B0604020202020204" pitchFamily="34" charset="0"/>
              </a:rPr>
              <a:t>Beside company and personnel registration, PMCs must register their equipment, including  firearms &amp; weapons</a:t>
            </a:r>
            <a:endParaRPr lang="en-AU" sz="20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2"/>
          <p:cNvSpPr>
            <a:spLocks noGrp="1"/>
          </p:cNvSpPr>
          <p:nvPr>
            <p:ph type="body" idx="1"/>
          </p:nvPr>
        </p:nvSpPr>
        <p:spPr>
          <a:xfrm>
            <a:off x="285750" y="190500"/>
            <a:ext cx="11530013" cy="6381750"/>
          </a:xfrm>
        </p:spPr>
        <p:txBody>
          <a:bodyPr>
            <a:noAutofit/>
          </a:bodyPr>
          <a:lstStyle/>
          <a:p>
            <a:pPr algn="ctr">
              <a:lnSpc>
                <a:spcPct val="150000"/>
              </a:lnSpc>
              <a:defRPr/>
            </a:pPr>
            <a:r>
              <a:rPr lang="en-AU" sz="24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Future PSC and PMC </a:t>
            </a: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Statute (</a:t>
            </a:r>
            <a:r>
              <a:rPr lang="en-AU" sz="24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AU" altLang="en-US" sz="20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defRPr/>
            </a:pPr>
            <a:r>
              <a:rPr lang="en-AU" altLang="en-US" sz="2000" b="1" i="1" dirty="0" smtClean="0">
                <a:solidFill>
                  <a:schemeClr val="tx1"/>
                </a:solidFill>
                <a:latin typeface="Arial" panose="020B0604020202020204" pitchFamily="34" charset="0"/>
                <a:cs typeface="Arial" panose="020B0604020202020204" pitchFamily="34" charset="0"/>
              </a:rPr>
              <a:t>Determining Services</a:t>
            </a:r>
          </a:p>
          <a:p>
            <a:pPr marL="742950" lvl="1" indent="-285750">
              <a:lnSpc>
                <a:spcPct val="150000"/>
              </a:lnSpc>
              <a:buFont typeface="Wingdings" panose="05000000000000000000" pitchFamily="2" charset="2"/>
              <a:buChar char="Ø"/>
              <a:defRPr/>
            </a:pPr>
            <a:r>
              <a:rPr lang="en-AU" altLang="en-US" sz="2000" b="1" dirty="0" smtClean="0">
                <a:solidFill>
                  <a:schemeClr val="tx1"/>
                </a:solidFill>
                <a:latin typeface="Arial" panose="020B0604020202020204" pitchFamily="34" charset="0"/>
                <a:cs typeface="Arial" panose="020B0604020202020204" pitchFamily="34" charset="0"/>
              </a:rPr>
              <a:t>Similarities: both PSC and PMC are prohibited from conducting such activities as:</a:t>
            </a:r>
          </a:p>
          <a:p>
            <a:pPr marL="1200150" lvl="2" indent="-285750">
              <a:lnSpc>
                <a:spcPct val="150000"/>
              </a:lnSpc>
              <a:buFont typeface="Wingdings" panose="05000000000000000000" pitchFamily="2" charset="2"/>
              <a:buChar char="v"/>
              <a:defRPr/>
            </a:pPr>
            <a:r>
              <a:rPr lang="en-AU" altLang="en-US" sz="2000" b="1" dirty="0" smtClean="0">
                <a:solidFill>
                  <a:schemeClr val="tx1"/>
                </a:solidFill>
                <a:latin typeface="Arial" panose="020B0604020202020204" pitchFamily="34" charset="0"/>
                <a:cs typeface="Arial" panose="020B0604020202020204" pitchFamily="34" charset="0"/>
              </a:rPr>
              <a:t>Mercenary-related or subversive activities; </a:t>
            </a:r>
          </a:p>
          <a:p>
            <a:pPr marL="1200150" lvl="2" indent="-285750">
              <a:lnSpc>
                <a:spcPct val="150000"/>
              </a:lnSpc>
              <a:buFont typeface="Wingdings" panose="05000000000000000000" pitchFamily="2" charset="2"/>
              <a:buChar char="v"/>
              <a:defRPr/>
            </a:pPr>
            <a:r>
              <a:rPr lang="en-AU" altLang="en-US" sz="2000" b="1" dirty="0" smtClean="0">
                <a:solidFill>
                  <a:schemeClr val="tx1"/>
                </a:solidFill>
                <a:latin typeface="Arial" panose="020B0604020202020204" pitchFamily="34" charset="0"/>
                <a:cs typeface="Arial" panose="020B0604020202020204" pitchFamily="34" charset="0"/>
              </a:rPr>
              <a:t>Activities the exclusive responsibility of Timor-Leste state organs , such as the judiciary, National Police, and Defence Force.</a:t>
            </a:r>
          </a:p>
          <a:p>
            <a:pPr marL="1200150" lvl="2" indent="-285750">
              <a:lnSpc>
                <a:spcPct val="150000"/>
              </a:lnSpc>
              <a:buFont typeface="Wingdings" panose="05000000000000000000" pitchFamily="2" charset="2"/>
              <a:buChar char="v"/>
              <a:defRPr/>
            </a:pPr>
            <a:endParaRPr lang="en-AU" altLang="en-US" sz="2000" b="1" dirty="0" smtClean="0">
              <a:solidFill>
                <a:schemeClr val="tx1"/>
              </a:solidFill>
              <a:latin typeface="Arial" panose="020B0604020202020204" pitchFamily="34" charset="0"/>
              <a:cs typeface="Arial" panose="020B0604020202020204" pitchFamily="34" charset="0"/>
            </a:endParaRPr>
          </a:p>
          <a:p>
            <a:pPr marL="742950" lvl="1" indent="-285750">
              <a:lnSpc>
                <a:spcPct val="150000"/>
              </a:lnSpc>
              <a:buFont typeface="Wingdings" panose="05000000000000000000" pitchFamily="2" charset="2"/>
              <a:buChar char="Ø"/>
              <a:defRPr/>
            </a:pPr>
            <a:r>
              <a:rPr lang="en-AU" altLang="en-US" sz="2000" b="1" dirty="0" smtClean="0">
                <a:solidFill>
                  <a:schemeClr val="tx1"/>
                </a:solidFill>
                <a:latin typeface="Arial" panose="020B0604020202020204" pitchFamily="34" charset="0"/>
                <a:cs typeface="Arial" panose="020B0604020202020204" pitchFamily="34" charset="0"/>
              </a:rPr>
              <a:t>Differences: PSC future statute to specifically provide that PSCs and their employees to provide assistance &amp; cooperation to public officials and authorities, and to position themselves under their command when intervening in operation al locations. </a:t>
            </a:r>
          </a:p>
          <a:p>
            <a:pPr marL="742950" lvl="1" indent="-285750">
              <a:lnSpc>
                <a:spcPct val="150000"/>
              </a:lnSpc>
              <a:buFont typeface="Wingdings" panose="05000000000000000000" pitchFamily="2" charset="2"/>
              <a:buChar char="Ø"/>
              <a:defRPr/>
            </a:pPr>
            <a:r>
              <a:rPr lang="en-AU" altLang="en-US" sz="2000" b="1" dirty="0" smtClean="0">
                <a:solidFill>
                  <a:schemeClr val="tx1"/>
                </a:solidFill>
                <a:latin typeface="Arial" panose="020B0604020202020204" pitchFamily="34" charset="0"/>
                <a:cs typeface="Arial" panose="020B0604020202020204" pitchFamily="34" charset="0"/>
              </a:rPr>
              <a:t>Similar provision should not exist in PMC future statute.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313" y="304800"/>
            <a:ext cx="11850308" cy="6324600"/>
          </a:xfrm>
        </p:spPr>
        <p:txBody>
          <a:bodyPr>
            <a:normAutofit fontScale="25000" lnSpcReduction="20000"/>
          </a:bodyPr>
          <a:lstStyle/>
          <a:p>
            <a:pPr algn="ctr">
              <a:lnSpc>
                <a:spcPct val="160000"/>
              </a:lnSpc>
              <a:defRPr/>
            </a:pPr>
            <a:r>
              <a:rPr lang="en-AU" sz="96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Future PSC and PMC </a:t>
            </a:r>
            <a:r>
              <a:rPr lang="en-AU" sz="96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Statute (</a:t>
            </a:r>
            <a:r>
              <a:rPr lang="en-AU" sz="96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sz="96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AU" sz="80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a:lnSpc>
                <a:spcPct val="160000"/>
              </a:lnSpc>
              <a:buFont typeface="Arial" panose="020B0604020202020204" pitchFamily="34" charset="0"/>
              <a:buChar char="•"/>
              <a:defRPr/>
            </a:pPr>
            <a:r>
              <a:rPr lang="en-AU" sz="8000" b="1" i="1" dirty="0" smtClean="0">
                <a:solidFill>
                  <a:schemeClr val="tx1"/>
                </a:solidFill>
                <a:latin typeface="Arial" panose="020B0604020202020204" pitchFamily="34" charset="0"/>
                <a:cs typeface="Arial" panose="020B0604020202020204" pitchFamily="34" charset="0"/>
              </a:rPr>
              <a:t>PSC </a:t>
            </a:r>
            <a:r>
              <a:rPr lang="en-AU" sz="8000" b="1" i="1" dirty="0">
                <a:solidFill>
                  <a:schemeClr val="tx1"/>
                </a:solidFill>
                <a:latin typeface="Arial" panose="020B0604020202020204" pitchFamily="34" charset="0"/>
                <a:cs typeface="Arial" panose="020B0604020202020204" pitchFamily="34" charset="0"/>
              </a:rPr>
              <a:t>and PMC accountability </a:t>
            </a:r>
            <a:r>
              <a:rPr lang="en-AU" sz="8000" b="1" i="1" dirty="0" smtClean="0">
                <a:solidFill>
                  <a:schemeClr val="tx1"/>
                </a:solidFill>
                <a:latin typeface="Arial" panose="020B0604020202020204" pitchFamily="34" charset="0"/>
                <a:cs typeface="Arial" panose="020B0604020202020204" pitchFamily="34" charset="0"/>
              </a:rPr>
              <a:t>&amp; sanctions </a:t>
            </a:r>
            <a:endParaRPr lang="en-AU" sz="8000" b="1" i="1" dirty="0">
              <a:solidFill>
                <a:schemeClr val="tx1"/>
              </a:solidFill>
              <a:latin typeface="Arial" panose="020B0604020202020204" pitchFamily="34" charset="0"/>
              <a:cs typeface="Arial" panose="020B0604020202020204" pitchFamily="34" charset="0"/>
            </a:endParaRPr>
          </a:p>
          <a:p>
            <a:pPr marL="742950" lvl="1" indent="-285750">
              <a:lnSpc>
                <a:spcPct val="160000"/>
              </a:lnSpc>
              <a:buFont typeface="Wingdings" panose="05000000000000000000" pitchFamily="2" charset="2"/>
              <a:buChar char="Ø"/>
              <a:defRPr/>
            </a:pPr>
            <a:r>
              <a:rPr lang="en-AU" sz="8000" b="1" dirty="0" smtClean="0">
                <a:solidFill>
                  <a:schemeClr val="tx1"/>
                </a:solidFill>
                <a:latin typeface="Arial" panose="020B0604020202020204" pitchFamily="34" charset="0"/>
                <a:cs typeface="Arial" panose="020B0604020202020204" pitchFamily="34" charset="0"/>
              </a:rPr>
              <a:t>Similarities: </a:t>
            </a:r>
          </a:p>
          <a:p>
            <a:pPr marL="1200150" lvl="2" indent="-285750">
              <a:lnSpc>
                <a:spcPct val="160000"/>
              </a:lnSpc>
              <a:buFont typeface="Wingdings" panose="05000000000000000000" pitchFamily="2" charset="2"/>
              <a:buChar char="v"/>
              <a:defRPr/>
            </a:pPr>
            <a:r>
              <a:rPr lang="en-AU" sz="8000" b="1" dirty="0">
                <a:solidFill>
                  <a:schemeClr val="tx1"/>
                </a:solidFill>
                <a:latin typeface="Arial" panose="020B0604020202020204" pitchFamily="34" charset="0"/>
                <a:cs typeface="Arial" panose="020B0604020202020204" pitchFamily="34" charset="0"/>
              </a:rPr>
              <a:t>Both PSC and PMC as private companies have responsibility under </a:t>
            </a:r>
            <a:r>
              <a:rPr lang="en-AU" sz="8000" b="1" dirty="0" smtClean="0">
                <a:solidFill>
                  <a:schemeClr val="tx1"/>
                </a:solidFill>
                <a:latin typeface="Arial" panose="020B0604020202020204" pitchFamily="34" charset="0"/>
                <a:cs typeface="Arial" panose="020B0604020202020204" pitchFamily="34" charset="0"/>
              </a:rPr>
              <a:t>Timor-Leste Law;</a:t>
            </a:r>
          </a:p>
          <a:p>
            <a:pPr marL="1200150" lvl="2" indent="-285750">
              <a:lnSpc>
                <a:spcPct val="160000"/>
              </a:lnSpc>
              <a:buFont typeface="Wingdings" panose="05000000000000000000" pitchFamily="2" charset="2"/>
              <a:buChar char="v"/>
              <a:defRPr/>
            </a:pPr>
            <a:r>
              <a:rPr lang="en-AU" sz="8000" b="1" dirty="0" smtClean="0">
                <a:solidFill>
                  <a:schemeClr val="tx1"/>
                </a:solidFill>
                <a:latin typeface="Arial" panose="020B0604020202020204" pitchFamily="34" charset="0"/>
                <a:cs typeface="Arial" panose="020B0604020202020204" pitchFamily="34" charset="0"/>
              </a:rPr>
              <a:t>PSC &amp; PMC management  &amp; personnel to be accountable for any  wrongdoings; </a:t>
            </a:r>
          </a:p>
          <a:p>
            <a:pPr marL="1200150" lvl="2" indent="-285750">
              <a:lnSpc>
                <a:spcPct val="160000"/>
              </a:lnSpc>
              <a:buFont typeface="Wingdings" panose="05000000000000000000" pitchFamily="2" charset="2"/>
              <a:buChar char="v"/>
              <a:defRPr/>
            </a:pPr>
            <a:r>
              <a:rPr lang="en-AU" sz="8000" b="1" dirty="0" smtClean="0">
                <a:solidFill>
                  <a:schemeClr val="tx1"/>
                </a:solidFill>
                <a:latin typeface="Arial" panose="020B0604020202020204" pitchFamily="34" charset="0"/>
                <a:cs typeface="Arial" panose="020B0604020202020204" pitchFamily="34" charset="0"/>
              </a:rPr>
              <a:t>Sanctions to include </a:t>
            </a:r>
            <a:r>
              <a:rPr lang="en-AU" sz="8000" b="1" dirty="0">
                <a:solidFill>
                  <a:schemeClr val="tx1"/>
                </a:solidFill>
                <a:latin typeface="Arial" panose="020B0604020202020204" pitchFamily="34" charset="0"/>
                <a:cs typeface="Arial" panose="020B0604020202020204" pitchFamily="34" charset="0"/>
              </a:rPr>
              <a:t>fines, temporary or permanent revocation or suspension of </a:t>
            </a:r>
            <a:r>
              <a:rPr lang="en-AU" sz="8000" b="1" dirty="0" smtClean="0">
                <a:solidFill>
                  <a:schemeClr val="tx1"/>
                </a:solidFill>
                <a:latin typeface="Arial" panose="020B0604020202020204" pitchFamily="34" charset="0"/>
                <a:cs typeface="Arial" panose="020B0604020202020204" pitchFamily="34" charset="0"/>
              </a:rPr>
              <a:t>company </a:t>
            </a:r>
            <a:r>
              <a:rPr lang="en-AU" sz="8000" b="1" dirty="0">
                <a:solidFill>
                  <a:schemeClr val="tx1"/>
                </a:solidFill>
                <a:latin typeface="Arial" panose="020B0604020202020204" pitchFamily="34" charset="0"/>
                <a:cs typeface="Arial" panose="020B0604020202020204" pitchFamily="34" charset="0"/>
              </a:rPr>
              <a:t>registration and license, </a:t>
            </a:r>
            <a:r>
              <a:rPr lang="en-AU" sz="8000" b="1" dirty="0" smtClean="0">
                <a:solidFill>
                  <a:schemeClr val="tx1"/>
                </a:solidFill>
                <a:latin typeface="Arial" panose="020B0604020202020204" pitchFamily="34" charset="0"/>
                <a:cs typeface="Arial" panose="020B0604020202020204" pitchFamily="34" charset="0"/>
              </a:rPr>
              <a:t>and/or imprisonment.</a:t>
            </a:r>
          </a:p>
          <a:p>
            <a:pPr lvl="2">
              <a:lnSpc>
                <a:spcPct val="160000"/>
              </a:lnSpc>
              <a:defRPr/>
            </a:pPr>
            <a:endParaRPr lang="en-AU" sz="8000" b="1" dirty="0" smtClean="0">
              <a:solidFill>
                <a:schemeClr val="tx1"/>
              </a:solidFill>
              <a:latin typeface="Arial" panose="020B0604020202020204" pitchFamily="34" charset="0"/>
              <a:cs typeface="Arial" panose="020B0604020202020204" pitchFamily="34" charset="0"/>
            </a:endParaRPr>
          </a:p>
          <a:p>
            <a:pPr marL="742950" lvl="1" indent="-285750">
              <a:lnSpc>
                <a:spcPct val="160000"/>
              </a:lnSpc>
              <a:buFont typeface="Wingdings" panose="05000000000000000000" pitchFamily="2" charset="2"/>
              <a:buChar char="Ø"/>
              <a:defRPr/>
            </a:pPr>
            <a:r>
              <a:rPr lang="en-AU" sz="8000" b="1" dirty="0" smtClean="0">
                <a:solidFill>
                  <a:schemeClr val="tx1"/>
                </a:solidFill>
                <a:latin typeface="Arial" panose="020B0604020202020204" pitchFamily="34" charset="0"/>
                <a:cs typeface="Arial" panose="020B0604020202020204" pitchFamily="34" charset="0"/>
              </a:rPr>
              <a:t>Differences: PMC requires some additional sanctions, such as: </a:t>
            </a:r>
          </a:p>
          <a:p>
            <a:pPr marL="742950" lvl="1" indent="-285750">
              <a:lnSpc>
                <a:spcPct val="160000"/>
              </a:lnSpc>
              <a:buFont typeface="Wingdings" panose="05000000000000000000" pitchFamily="2" charset="2"/>
              <a:buChar char="Ø"/>
              <a:defRPr/>
            </a:pPr>
            <a:r>
              <a:rPr lang="en-AU" sz="8000" b="1" dirty="0" smtClean="0">
                <a:solidFill>
                  <a:schemeClr val="tx1"/>
                </a:solidFill>
                <a:latin typeface="Arial" panose="020B0604020202020204" pitchFamily="34" charset="0"/>
                <a:cs typeface="Arial" panose="020B0604020202020204" pitchFamily="34" charset="0"/>
              </a:rPr>
              <a:t>termination </a:t>
            </a:r>
            <a:r>
              <a:rPr lang="en-AU" sz="8000" b="1" dirty="0">
                <a:solidFill>
                  <a:schemeClr val="tx1"/>
                </a:solidFill>
                <a:latin typeface="Arial" panose="020B0604020202020204" pitchFamily="34" charset="0"/>
                <a:cs typeface="Arial" panose="020B0604020202020204" pitchFamily="34" charset="0"/>
              </a:rPr>
              <a:t>of </a:t>
            </a:r>
            <a:r>
              <a:rPr lang="en-AU" sz="8000" b="1" dirty="0" smtClean="0">
                <a:solidFill>
                  <a:schemeClr val="tx1"/>
                </a:solidFill>
                <a:latin typeface="Arial" panose="020B0604020202020204" pitchFamily="34" charset="0"/>
                <a:cs typeface="Arial" panose="020B0604020202020204" pitchFamily="34" charset="0"/>
              </a:rPr>
              <a:t>contract; prohibition </a:t>
            </a:r>
            <a:r>
              <a:rPr lang="en-AU" sz="8000" b="1" dirty="0">
                <a:solidFill>
                  <a:schemeClr val="tx1"/>
                </a:solidFill>
                <a:latin typeface="Arial" panose="020B0604020202020204" pitchFamily="34" charset="0"/>
                <a:cs typeface="Arial" panose="020B0604020202020204" pitchFamily="34" charset="0"/>
              </a:rPr>
              <a:t>on future </a:t>
            </a:r>
            <a:r>
              <a:rPr lang="en-AU" sz="8000" b="1" dirty="0" smtClean="0">
                <a:solidFill>
                  <a:schemeClr val="tx1"/>
                </a:solidFill>
                <a:latin typeface="Arial" panose="020B0604020202020204" pitchFamily="34" charset="0"/>
                <a:cs typeface="Arial" panose="020B0604020202020204" pitchFamily="34" charset="0"/>
              </a:rPr>
              <a:t>applications; visa cancellation; deportation </a:t>
            </a:r>
            <a:endParaRPr lang="en-AU" sz="8000" b="1" dirty="0">
              <a:solidFill>
                <a:schemeClr val="tx1"/>
              </a:solidFill>
              <a:latin typeface="Arial" panose="020B0604020202020204" pitchFamily="34" charset="0"/>
              <a:cs typeface="Arial" panose="020B0604020202020204" pitchFamily="34" charset="0"/>
            </a:endParaRPr>
          </a:p>
          <a:p>
            <a:pPr lvl="2">
              <a:defRPr/>
            </a:pPr>
            <a:endParaRPr lang="en-AU" sz="64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98463" y="373063"/>
            <a:ext cx="11360150" cy="6015037"/>
          </a:xfrm>
        </p:spPr>
        <p:txBody>
          <a:bodyPr rtlCol="0">
            <a:normAutofit lnSpcReduction="10000"/>
          </a:bodyPr>
          <a:lstStyle/>
          <a:p>
            <a:pPr algn="ctr" eaLnBrk="1" fontAlgn="auto" hangingPunct="1">
              <a:defRPr/>
            </a:pPr>
            <a:r>
              <a:rPr lang="en-AU"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Background on PMCs &amp; PSCs</a:t>
            </a:r>
            <a:endParaRPr lang="en-AU" sz="24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eaLnBrk="1" fontAlgn="auto" hangingPunct="1">
              <a:defRPr/>
            </a:pPr>
            <a:endParaRPr lang="en-AU"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fontAlgn="auto" hangingPunct="1">
              <a:defRPr/>
            </a:pPr>
            <a:endParaRPr lang="en-AU" b="1" dirty="0" smtClean="0">
              <a:solidFill>
                <a:schemeClr val="tx1"/>
              </a:solidFill>
              <a:latin typeface="Times New Roman" panose="02020603050405020304" pitchFamily="18" charset="0"/>
              <a:cs typeface="Times New Roman" panose="02020603050405020304" pitchFamily="18" charset="0"/>
            </a:endParaRPr>
          </a:p>
          <a:p>
            <a:pPr eaLnBrk="1" fontAlgn="auto" hangingPunct="1">
              <a:defRPr/>
            </a:pPr>
            <a:r>
              <a:rPr lang="en-AU" sz="2000" b="1" dirty="0" smtClean="0">
                <a:solidFill>
                  <a:schemeClr val="tx1"/>
                </a:solidFill>
                <a:latin typeface="Arial" panose="020B0604020202020204" pitchFamily="34" charset="0"/>
                <a:cs typeface="Arial" panose="020B0604020202020204" pitchFamily="34" charset="0"/>
              </a:rPr>
              <a:t>Countries making use of PMCs &amp; PSCs, include (but not limited to):</a:t>
            </a:r>
          </a:p>
          <a:p>
            <a:pPr eaLnBrk="1" fontAlgn="auto" hangingPunct="1">
              <a:defRPr/>
            </a:pPr>
            <a:endParaRPr lang="en-AU" sz="2000" b="1" dirty="0">
              <a:solidFill>
                <a:schemeClr val="tx1"/>
              </a:solidFill>
              <a:latin typeface="Arial" panose="020B0604020202020204" pitchFamily="34" charset="0"/>
              <a:cs typeface="Arial" panose="020B0604020202020204" pitchFamily="34" charset="0"/>
            </a:endParaRPr>
          </a:p>
          <a:p>
            <a:pPr marL="342900" indent="-342900" eaLnBrk="1" fontAlgn="auto" hangingPunct="1">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Africa: 	Angola, Congo, Sierra Leone , South Africa</a:t>
            </a:r>
          </a:p>
          <a:p>
            <a:pPr marL="285750" indent="-285750" eaLnBrk="1" fontAlgn="auto" hangingPunct="1">
              <a:buFontTx/>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342900" indent="-342900" eaLnBrk="1" fontAlgn="auto" hangingPunct="1">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Latin &amp; South America:	Colombia, Ecuador, El Salvador</a:t>
            </a:r>
            <a:endParaRPr lang="en-AU" sz="2000" b="1" dirty="0">
              <a:solidFill>
                <a:schemeClr val="tx1"/>
              </a:solidFill>
              <a:latin typeface="Arial" panose="020B0604020202020204" pitchFamily="34" charset="0"/>
              <a:cs typeface="Arial" panose="020B0604020202020204" pitchFamily="34" charset="0"/>
            </a:endParaRPr>
          </a:p>
          <a:p>
            <a:pPr marL="285750" indent="-285750" eaLnBrk="1" fontAlgn="auto" hangingPunct="1">
              <a:buFontTx/>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342900" indent="-342900" eaLnBrk="1" fontAlgn="auto" hangingPunct="1">
              <a:buFont typeface="Arial" panose="020B0604020202020204" pitchFamily="34" charset="0"/>
              <a:buChar char="•"/>
              <a:defRPr/>
            </a:pPr>
            <a:r>
              <a:rPr lang="en-AU" sz="2000" b="1" dirty="0">
                <a:solidFill>
                  <a:schemeClr val="tx1"/>
                </a:solidFill>
                <a:latin typeface="Arial" panose="020B0604020202020204" pitchFamily="34" charset="0"/>
                <a:cs typeface="Arial" panose="020B0604020202020204" pitchFamily="34" charset="0"/>
              </a:rPr>
              <a:t>B</a:t>
            </a:r>
            <a:r>
              <a:rPr lang="en-AU" sz="2000" b="1" dirty="0" smtClean="0">
                <a:solidFill>
                  <a:schemeClr val="tx1"/>
                </a:solidFill>
                <a:latin typeface="Arial" panose="020B0604020202020204" pitchFamily="34" charset="0"/>
                <a:cs typeface="Arial" panose="020B0604020202020204" pitchFamily="34" charset="0"/>
              </a:rPr>
              <a:t>alkans: Croatia, Bosnia, Kosovo</a:t>
            </a:r>
          </a:p>
          <a:p>
            <a:pPr marL="285750" indent="-285750" eaLnBrk="1" fontAlgn="auto" hangingPunct="1">
              <a:buFontTx/>
              <a:buChar char="-"/>
              <a:defRPr/>
            </a:pPr>
            <a:endParaRPr lang="en-AU" sz="2000" b="1" dirty="0">
              <a:solidFill>
                <a:schemeClr val="tx1"/>
              </a:solidFill>
              <a:latin typeface="Arial" panose="020B0604020202020204" pitchFamily="34" charset="0"/>
              <a:cs typeface="Arial" panose="020B0604020202020204" pitchFamily="34" charset="0"/>
            </a:endParaRPr>
          </a:p>
          <a:p>
            <a:pPr marL="342900" indent="-342900" eaLnBrk="1" fontAlgn="auto" hangingPunct="1">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Asia: Papua New Guinea, Timor-Leste</a:t>
            </a:r>
          </a:p>
          <a:p>
            <a:pPr eaLnBrk="1" fontAlgn="auto" hangingPunct="1">
              <a:defRPr/>
            </a:pPr>
            <a:endParaRPr lang="en-AU" sz="2000" b="1" dirty="0">
              <a:solidFill>
                <a:schemeClr val="tx1"/>
              </a:solidFill>
              <a:latin typeface="Arial" panose="020B0604020202020204" pitchFamily="34" charset="0"/>
              <a:cs typeface="Arial" panose="020B0604020202020204" pitchFamily="34" charset="0"/>
            </a:endParaRPr>
          </a:p>
          <a:p>
            <a:pPr eaLnBrk="1" fontAlgn="auto" hangingPunct="1">
              <a:defRPr/>
            </a:pPr>
            <a:r>
              <a:rPr lang="en-AU" sz="2000" b="1" dirty="0" smtClean="0">
                <a:solidFill>
                  <a:schemeClr val="tx1"/>
                </a:solidFill>
                <a:latin typeface="Arial" panose="020B0604020202020204" pitchFamily="34" charset="0"/>
                <a:cs typeface="Arial" panose="020B0604020202020204" pitchFamily="34" charset="0"/>
              </a:rPr>
              <a:t>But also operate in conflict regions in support of the occupying powers (Afghanistan &amp; Iraq)</a:t>
            </a:r>
            <a:endParaRPr lang="en-AU" sz="2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54541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2"/>
          <p:cNvSpPr>
            <a:spLocks noGrp="1"/>
          </p:cNvSpPr>
          <p:nvPr>
            <p:ph type="body" idx="1"/>
          </p:nvPr>
        </p:nvSpPr>
        <p:spPr>
          <a:xfrm>
            <a:off x="684213" y="222069"/>
            <a:ext cx="10958512" cy="6243819"/>
          </a:xfrm>
        </p:spPr>
        <p:txBody>
          <a:bodyPr>
            <a:normAutofit fontScale="92500" lnSpcReduction="10000"/>
          </a:bodyPr>
          <a:lstStyle/>
          <a:p>
            <a:pPr algn="ctr">
              <a:lnSpc>
                <a:spcPct val="150000"/>
              </a:lnSpc>
            </a:pPr>
            <a:r>
              <a:rPr lang="en-AU" altLang="en-US" sz="2600" b="1" i="1" dirty="0" smtClean="0">
                <a:solidFill>
                  <a:schemeClr val="tx1"/>
                </a:solidFill>
                <a:effectLst>
                  <a:outerShdw blurRad="38100" dist="38100" dir="2700000" algn="tl">
                    <a:srgbClr val="000000">
                      <a:alpha val="43137"/>
                    </a:srgbClr>
                  </a:outerShdw>
                </a:effectLst>
                <a:latin typeface="Arial" charset="0"/>
                <a:cs typeface="Arial" charset="0"/>
              </a:rPr>
              <a:t>Facing Challenges</a:t>
            </a:r>
          </a:p>
          <a:p>
            <a:pPr algn="ctr">
              <a:lnSpc>
                <a:spcPct val="150000"/>
              </a:lnSpc>
            </a:pPr>
            <a:endParaRPr lang="en-AU" altLang="en-US" sz="2000" b="1" dirty="0" smtClean="0">
              <a:solidFill>
                <a:schemeClr val="tx1"/>
              </a:solidFill>
              <a:latin typeface="Arial" charset="0"/>
              <a:cs typeface="Arial" charset="0"/>
            </a:endParaRPr>
          </a:p>
          <a:p>
            <a:pPr>
              <a:lnSpc>
                <a:spcPct val="150000"/>
              </a:lnSpc>
            </a:pPr>
            <a:r>
              <a:rPr lang="en-AU" altLang="en-US" sz="2200" b="1" dirty="0" smtClean="0">
                <a:solidFill>
                  <a:schemeClr val="tx1"/>
                </a:solidFill>
                <a:latin typeface="Arial" charset="0"/>
                <a:cs typeface="Arial" charset="0"/>
              </a:rPr>
              <a:t>Timor-Leste Government still faces major issues in enacting PSC/PMC legal framework:</a:t>
            </a:r>
          </a:p>
          <a:p>
            <a:pPr>
              <a:lnSpc>
                <a:spcPct val="150000"/>
              </a:lnSpc>
            </a:pPr>
            <a:endParaRPr lang="en-AU" altLang="en-US" sz="2200" b="1" dirty="0">
              <a:solidFill>
                <a:schemeClr val="tx1"/>
              </a:solidFill>
              <a:latin typeface="Arial" charset="0"/>
              <a:cs typeface="Arial" charset="0"/>
            </a:endParaRPr>
          </a:p>
          <a:p>
            <a:pPr marL="719138" indent="-366713">
              <a:lnSpc>
                <a:spcPct val="150000"/>
              </a:lnSpc>
              <a:buFont typeface="Arial" panose="020B0604020202020204" pitchFamily="34" charset="0"/>
              <a:buChar char="•"/>
            </a:pPr>
            <a:r>
              <a:rPr lang="en-AU" altLang="en-US" sz="2200" b="1" dirty="0" smtClean="0">
                <a:solidFill>
                  <a:schemeClr val="tx1"/>
                </a:solidFill>
                <a:latin typeface="Arial" charset="0"/>
                <a:cs typeface="Arial" charset="0"/>
              </a:rPr>
              <a:t>weak institutional capacity in areas of parliamentary activity and rule of law. </a:t>
            </a:r>
          </a:p>
          <a:p>
            <a:pPr marL="719138" indent="-366713">
              <a:lnSpc>
                <a:spcPct val="150000"/>
              </a:lnSpc>
            </a:pPr>
            <a:endParaRPr lang="en-AU" altLang="en-US" sz="2200" b="1" dirty="0" smtClean="0">
              <a:solidFill>
                <a:schemeClr val="tx1"/>
              </a:solidFill>
              <a:latin typeface="Arial" charset="0"/>
              <a:cs typeface="Arial" charset="0"/>
            </a:endParaRPr>
          </a:p>
          <a:p>
            <a:pPr marL="719138" indent="-366713">
              <a:lnSpc>
                <a:spcPct val="150000"/>
              </a:lnSpc>
              <a:buFont typeface="Arial" panose="020B0604020202020204" pitchFamily="34" charset="0"/>
              <a:buChar char="•"/>
            </a:pPr>
            <a:r>
              <a:rPr lang="en-AU" altLang="en-US" sz="2200" b="1" dirty="0" smtClean="0">
                <a:solidFill>
                  <a:schemeClr val="tx1"/>
                </a:solidFill>
                <a:latin typeface="Arial" charset="0"/>
                <a:cs typeface="Arial" charset="0"/>
              </a:rPr>
              <a:t>lack of understanding about PSCs and PMCs has the potential to undermine attempts to make appropriate regulation for the companies. </a:t>
            </a:r>
          </a:p>
          <a:p>
            <a:pPr marL="719138" indent="-366713">
              <a:lnSpc>
                <a:spcPct val="150000"/>
              </a:lnSpc>
            </a:pPr>
            <a:endParaRPr lang="en-AU" altLang="en-US" sz="2200" b="1" dirty="0" smtClean="0">
              <a:solidFill>
                <a:schemeClr val="tx1"/>
              </a:solidFill>
              <a:latin typeface="Arial" charset="0"/>
              <a:cs typeface="Arial" charset="0"/>
            </a:endParaRPr>
          </a:p>
          <a:p>
            <a:pPr marL="719138" indent="-366713">
              <a:lnSpc>
                <a:spcPct val="150000"/>
              </a:lnSpc>
              <a:buFont typeface="Arial" panose="020B0604020202020204" pitchFamily="34" charset="0"/>
              <a:buChar char="•"/>
            </a:pPr>
            <a:r>
              <a:rPr lang="en-AU" altLang="en-US" sz="2200" b="1" dirty="0" smtClean="0">
                <a:solidFill>
                  <a:schemeClr val="tx1"/>
                </a:solidFill>
                <a:latin typeface="Arial" charset="0"/>
                <a:cs typeface="Arial" charset="0"/>
              </a:rPr>
              <a:t>grounds for concern that Parliament cannot enact an appropriate legal framework for PSCs and PMCs for these reasons. 	</a:t>
            </a:r>
            <a:r>
              <a:rPr lang="en-AU" altLang="en-US" sz="1900" dirty="0" smtClean="0">
                <a:solidFill>
                  <a:schemeClr val="tx1"/>
                </a:solidFill>
                <a:latin typeface="Arial" charset="0"/>
                <a:cs typeface="Arial" charset="0"/>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0975" y="141288"/>
            <a:ext cx="11744325" cy="6491287"/>
          </a:xfrm>
        </p:spPr>
        <p:txBody>
          <a:bodyPr>
            <a:normAutofit fontScale="92500" lnSpcReduction="10000"/>
          </a:bodyPr>
          <a:lstStyle/>
          <a:p>
            <a:pPr algn="ctr">
              <a:lnSpc>
                <a:spcPct val="150000"/>
              </a:lnSpc>
              <a:defRPr/>
            </a:pPr>
            <a:r>
              <a:rPr lang="en-AU" altLang="en-US" sz="30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Facing </a:t>
            </a:r>
            <a:r>
              <a:rPr lang="en-AU" altLang="en-US" sz="30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Challenges (</a:t>
            </a:r>
            <a:r>
              <a:rPr lang="en-AU" altLang="en-US" sz="30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altLang="en-US" sz="30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AU" altLang="en-US" sz="30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50000"/>
              </a:lnSpc>
              <a:defRPr/>
            </a:pPr>
            <a:endParaRPr lang="en-AU"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50000"/>
              </a:lnSpc>
              <a:defRPr/>
            </a:pPr>
            <a:r>
              <a:rPr lang="en-AU" sz="2200" b="1" dirty="0" smtClean="0">
                <a:solidFill>
                  <a:schemeClr val="tx1"/>
                </a:solidFill>
                <a:latin typeface="Arial" panose="020B0604020202020204" pitchFamily="34" charset="0"/>
                <a:cs typeface="Arial" panose="020B0604020202020204" pitchFamily="34" charset="0"/>
              </a:rPr>
              <a:t>Besides </a:t>
            </a:r>
            <a:r>
              <a:rPr lang="en-AU" sz="2200" b="1" dirty="0">
                <a:solidFill>
                  <a:schemeClr val="tx1"/>
                </a:solidFill>
                <a:latin typeface="Arial" panose="020B0604020202020204" pitchFamily="34" charset="0"/>
                <a:cs typeface="Arial" panose="020B0604020202020204" pitchFamily="34" charset="0"/>
              </a:rPr>
              <a:t>enacting an appropriate </a:t>
            </a:r>
            <a:r>
              <a:rPr lang="en-AU" sz="2200" b="1" dirty="0" smtClean="0">
                <a:solidFill>
                  <a:schemeClr val="tx1"/>
                </a:solidFill>
                <a:latin typeface="Arial" panose="020B0604020202020204" pitchFamily="34" charset="0"/>
                <a:cs typeface="Arial" panose="020B0604020202020204" pitchFamily="34" charset="0"/>
              </a:rPr>
              <a:t>PSC/PMC legal </a:t>
            </a:r>
            <a:r>
              <a:rPr lang="en-AU" sz="2200" b="1" dirty="0">
                <a:solidFill>
                  <a:schemeClr val="tx1"/>
                </a:solidFill>
                <a:latin typeface="Arial" panose="020B0604020202020204" pitchFamily="34" charset="0"/>
                <a:cs typeface="Arial" panose="020B0604020202020204" pitchFamily="34" charset="0"/>
              </a:rPr>
              <a:t>framework </a:t>
            </a:r>
            <a:r>
              <a:rPr lang="en-AU" sz="2200" b="1" dirty="0" smtClean="0">
                <a:solidFill>
                  <a:schemeClr val="tx1"/>
                </a:solidFill>
                <a:latin typeface="Arial" panose="020B0604020202020204" pitchFamily="34" charset="0"/>
                <a:cs typeface="Arial" panose="020B0604020202020204" pitchFamily="34" charset="0"/>
              </a:rPr>
              <a:t>, implementation </a:t>
            </a:r>
            <a:r>
              <a:rPr lang="en-AU" sz="2200" b="1" dirty="0">
                <a:solidFill>
                  <a:schemeClr val="tx1"/>
                </a:solidFill>
                <a:latin typeface="Arial" panose="020B0604020202020204" pitchFamily="34" charset="0"/>
                <a:cs typeface="Arial" panose="020B0604020202020204" pitchFamily="34" charset="0"/>
              </a:rPr>
              <a:t>of the future statute </a:t>
            </a:r>
            <a:r>
              <a:rPr lang="en-AU" sz="2200" b="1" dirty="0" smtClean="0">
                <a:solidFill>
                  <a:schemeClr val="tx1"/>
                </a:solidFill>
                <a:latin typeface="Arial" panose="020B0604020202020204" pitchFamily="34" charset="0"/>
                <a:cs typeface="Arial" panose="020B0604020202020204" pitchFamily="34" charset="0"/>
              </a:rPr>
              <a:t>also </a:t>
            </a:r>
            <a:r>
              <a:rPr lang="en-AU" sz="2200" b="1" dirty="0">
                <a:solidFill>
                  <a:schemeClr val="tx1"/>
                </a:solidFill>
                <a:latin typeface="Arial" panose="020B0604020202020204" pitchFamily="34" charset="0"/>
                <a:cs typeface="Arial" panose="020B0604020202020204" pitchFamily="34" charset="0"/>
              </a:rPr>
              <a:t>presents major challenges. </a:t>
            </a:r>
            <a:endParaRPr lang="en-AU" sz="2200" b="1" dirty="0" smtClean="0">
              <a:solidFill>
                <a:schemeClr val="tx1"/>
              </a:solidFill>
              <a:latin typeface="Arial" panose="020B0604020202020204" pitchFamily="34" charset="0"/>
              <a:cs typeface="Arial" panose="020B0604020202020204" pitchFamily="34" charset="0"/>
            </a:endParaRPr>
          </a:p>
          <a:p>
            <a:pPr>
              <a:lnSpc>
                <a:spcPct val="150000"/>
              </a:lnSpc>
              <a:defRPr/>
            </a:pPr>
            <a:endParaRPr lang="en-AU" sz="2200" b="1" dirty="0">
              <a:solidFill>
                <a:schemeClr val="tx1"/>
              </a:solidFill>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defRPr/>
            </a:pPr>
            <a:r>
              <a:rPr lang="en-AU" sz="2200" b="1" dirty="0" smtClean="0">
                <a:solidFill>
                  <a:schemeClr val="tx1"/>
                </a:solidFill>
                <a:latin typeface="Arial" panose="020B0604020202020204" pitchFamily="34" charset="0"/>
                <a:cs typeface="Arial" panose="020B0604020202020204" pitchFamily="34" charset="0"/>
              </a:rPr>
              <a:t>General </a:t>
            </a:r>
            <a:r>
              <a:rPr lang="en-AU" sz="2200" b="1" dirty="0">
                <a:solidFill>
                  <a:schemeClr val="tx1"/>
                </a:solidFill>
                <a:latin typeface="Arial" panose="020B0604020202020204" pitchFamily="34" charset="0"/>
                <a:cs typeface="Arial" panose="020B0604020202020204" pitchFamily="34" charset="0"/>
              </a:rPr>
              <a:t>lack of understanding of the companies and their activities, which in turn will impact upon </a:t>
            </a:r>
            <a:r>
              <a:rPr lang="en-AU" sz="2200" b="1" dirty="0" smtClean="0">
                <a:solidFill>
                  <a:schemeClr val="tx1"/>
                </a:solidFill>
                <a:latin typeface="Arial" panose="020B0604020202020204" pitchFamily="34" charset="0"/>
                <a:cs typeface="Arial" panose="020B0604020202020204" pitchFamily="34" charset="0"/>
              </a:rPr>
              <a:t>capacity </a:t>
            </a:r>
            <a:r>
              <a:rPr lang="en-AU" sz="2200" b="1" dirty="0">
                <a:solidFill>
                  <a:schemeClr val="tx1"/>
                </a:solidFill>
                <a:latin typeface="Arial" panose="020B0604020202020204" pitchFamily="34" charset="0"/>
                <a:cs typeface="Arial" panose="020B0604020202020204" pitchFamily="34" charset="0"/>
              </a:rPr>
              <a:t>and willingness of the judicial system to address serious crimes that might be committed by PSCs and PMCs</a:t>
            </a:r>
            <a:r>
              <a:rPr lang="en-AU" sz="2200" b="1" dirty="0" smtClean="0">
                <a:solidFill>
                  <a:schemeClr val="tx1"/>
                </a:solidFill>
                <a:latin typeface="Arial" panose="020B0604020202020204" pitchFamily="34" charset="0"/>
                <a:cs typeface="Arial" panose="020B0604020202020204" pitchFamily="34" charset="0"/>
              </a:rPr>
              <a:t>.</a:t>
            </a:r>
          </a:p>
          <a:p>
            <a:pPr>
              <a:lnSpc>
                <a:spcPct val="150000"/>
              </a:lnSpc>
              <a:defRPr/>
            </a:pPr>
            <a:endParaRPr lang="en-AU" sz="2200" b="1" dirty="0" smtClean="0">
              <a:solidFill>
                <a:schemeClr val="tx1"/>
              </a:solidFill>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defRPr/>
            </a:pPr>
            <a:r>
              <a:rPr lang="en-AU" sz="2200" b="1" dirty="0" smtClean="0">
                <a:solidFill>
                  <a:schemeClr val="tx1"/>
                </a:solidFill>
                <a:latin typeface="Arial" panose="020B0604020202020204" pitchFamily="34" charset="0"/>
                <a:cs typeface="Arial" panose="020B0604020202020204" pitchFamily="34" charset="0"/>
              </a:rPr>
              <a:t>Lack </a:t>
            </a:r>
            <a:r>
              <a:rPr lang="en-AU" sz="2200" b="1" dirty="0">
                <a:solidFill>
                  <a:schemeClr val="tx1"/>
                </a:solidFill>
                <a:latin typeface="Arial" panose="020B0604020202020204" pitchFamily="34" charset="0"/>
                <a:cs typeface="Arial" panose="020B0604020202020204" pitchFamily="34" charset="0"/>
              </a:rPr>
              <a:t>of resources </a:t>
            </a:r>
            <a:r>
              <a:rPr lang="en-AU" sz="2200" b="1" dirty="0" smtClean="0">
                <a:solidFill>
                  <a:schemeClr val="tx1"/>
                </a:solidFill>
                <a:latin typeface="Arial" panose="020B0604020202020204" pitchFamily="34" charset="0"/>
                <a:cs typeface="Arial" panose="020B0604020202020204" pitchFamily="34" charset="0"/>
              </a:rPr>
              <a:t>also an </a:t>
            </a:r>
            <a:r>
              <a:rPr lang="en-AU" sz="2200" b="1" dirty="0">
                <a:solidFill>
                  <a:schemeClr val="tx1"/>
                </a:solidFill>
                <a:latin typeface="Arial" panose="020B0604020202020204" pitchFamily="34" charset="0"/>
                <a:cs typeface="Arial" panose="020B0604020202020204" pitchFamily="34" charset="0"/>
              </a:rPr>
              <a:t>obstacle in </a:t>
            </a:r>
            <a:r>
              <a:rPr lang="en-AU" sz="2200" b="1" dirty="0" smtClean="0">
                <a:solidFill>
                  <a:schemeClr val="tx1"/>
                </a:solidFill>
                <a:latin typeface="Arial" panose="020B0604020202020204" pitchFamily="34" charset="0"/>
                <a:cs typeface="Arial" panose="020B0604020202020204" pitchFamily="34" charset="0"/>
              </a:rPr>
              <a:t>enforcement </a:t>
            </a:r>
            <a:r>
              <a:rPr lang="en-AU" sz="2200" b="1" dirty="0">
                <a:solidFill>
                  <a:schemeClr val="tx1"/>
                </a:solidFill>
                <a:latin typeface="Arial" panose="020B0604020202020204" pitchFamily="34" charset="0"/>
                <a:cs typeface="Arial" panose="020B0604020202020204" pitchFamily="34" charset="0"/>
              </a:rPr>
              <a:t>of the future statute. </a:t>
            </a:r>
            <a:endParaRPr lang="en-AU" sz="2200" b="1" dirty="0" smtClean="0">
              <a:solidFill>
                <a:schemeClr val="tx1"/>
              </a:solidFill>
              <a:latin typeface="Arial" panose="020B0604020202020204" pitchFamily="34" charset="0"/>
              <a:cs typeface="Arial" panose="020B0604020202020204" pitchFamily="34" charset="0"/>
            </a:endParaRPr>
          </a:p>
          <a:p>
            <a:pPr>
              <a:lnSpc>
                <a:spcPct val="150000"/>
              </a:lnSpc>
              <a:defRPr/>
            </a:pPr>
            <a:endParaRPr lang="en-AU" sz="2200" b="1" dirty="0" smtClean="0">
              <a:solidFill>
                <a:schemeClr val="tx1"/>
              </a:solidFill>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defRPr/>
            </a:pPr>
            <a:r>
              <a:rPr lang="en-AU" sz="2200" b="1" dirty="0" smtClean="0">
                <a:solidFill>
                  <a:schemeClr val="tx1"/>
                </a:solidFill>
                <a:latin typeface="Arial" panose="020B0604020202020204" pitchFamily="34" charset="0"/>
                <a:cs typeface="Arial" panose="020B0604020202020204" pitchFamily="34" charset="0"/>
              </a:rPr>
              <a:t>Politicisation </a:t>
            </a:r>
            <a:r>
              <a:rPr lang="en-AU" sz="2200" b="1" dirty="0">
                <a:solidFill>
                  <a:schemeClr val="tx1"/>
                </a:solidFill>
                <a:latin typeface="Arial" panose="020B0604020202020204" pitchFamily="34" charset="0"/>
                <a:cs typeface="Arial" panose="020B0604020202020204" pitchFamily="34" charset="0"/>
              </a:rPr>
              <a:t>and abuse of power in government </a:t>
            </a:r>
            <a:r>
              <a:rPr lang="en-AU" sz="2200" b="1" dirty="0" smtClean="0">
                <a:solidFill>
                  <a:schemeClr val="tx1"/>
                </a:solidFill>
                <a:latin typeface="Arial" panose="020B0604020202020204" pitchFamily="34" charset="0"/>
                <a:cs typeface="Arial" panose="020B0604020202020204" pitchFamily="34" charset="0"/>
              </a:rPr>
              <a:t>institutions.</a:t>
            </a:r>
            <a:endParaRPr lang="en-AU" sz="22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3675" y="219075"/>
            <a:ext cx="11847513" cy="6348413"/>
          </a:xfrm>
        </p:spPr>
        <p:txBody>
          <a:bodyPr>
            <a:noAutofit/>
          </a:bodyPr>
          <a:lstStyle/>
          <a:p>
            <a:pPr algn="ctr">
              <a:lnSpc>
                <a:spcPct val="150000"/>
              </a:lnSpc>
              <a:defRPr/>
            </a:pPr>
            <a:r>
              <a:rPr lang="en-AU" altLang="en-US" sz="24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Facing </a:t>
            </a: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Challenges (</a:t>
            </a:r>
            <a:r>
              <a:rPr lang="en-AU" altLang="en-US" sz="24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AU" sz="24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spcBef>
                <a:spcPts val="0"/>
              </a:spcBef>
              <a:defRPr/>
            </a:pPr>
            <a:endParaRPr lang="en-AU" sz="2000" b="1" dirty="0" smtClean="0">
              <a:solidFill>
                <a:schemeClr val="tx1"/>
              </a:solidFill>
              <a:latin typeface="Arial" panose="020B0604020202020204" pitchFamily="34" charset="0"/>
              <a:cs typeface="Arial" panose="020B0604020202020204" pitchFamily="34" charset="0"/>
            </a:endParaRPr>
          </a:p>
          <a:p>
            <a:pPr>
              <a:spcBef>
                <a:spcPts val="0"/>
              </a:spcBef>
              <a:defRPr/>
            </a:pPr>
            <a:r>
              <a:rPr lang="en-AU" sz="2000" b="1" dirty="0" smtClean="0">
                <a:solidFill>
                  <a:schemeClr val="tx1"/>
                </a:solidFill>
                <a:latin typeface="Arial" panose="020B0604020202020204" pitchFamily="34" charset="0"/>
                <a:cs typeface="Arial" panose="020B0604020202020204" pitchFamily="34" charset="0"/>
              </a:rPr>
              <a:t>Some </a:t>
            </a:r>
            <a:r>
              <a:rPr lang="en-AU" sz="2000" b="1" dirty="0">
                <a:solidFill>
                  <a:schemeClr val="tx1"/>
                </a:solidFill>
                <a:latin typeface="Arial" panose="020B0604020202020204" pitchFamily="34" charset="0"/>
                <a:cs typeface="Arial" panose="020B0604020202020204" pitchFamily="34" charset="0"/>
              </a:rPr>
              <a:t>ways to overcome </a:t>
            </a:r>
            <a:r>
              <a:rPr lang="en-AU" sz="2000" b="1" dirty="0" smtClean="0">
                <a:solidFill>
                  <a:schemeClr val="tx1"/>
                </a:solidFill>
                <a:latin typeface="Arial" panose="020B0604020202020204" pitchFamily="34" charset="0"/>
                <a:cs typeface="Arial" panose="020B0604020202020204" pitchFamily="34" charset="0"/>
              </a:rPr>
              <a:t>the challenges: </a:t>
            </a:r>
          </a:p>
          <a:p>
            <a:pPr>
              <a:spcBef>
                <a:spcPts val="0"/>
              </a:spcBef>
              <a:defRPr/>
            </a:pPr>
            <a:endParaRPr lang="en-AU" sz="2000" b="1" dirty="0" smtClean="0">
              <a:solidFill>
                <a:schemeClr val="tx1"/>
              </a:solidFill>
              <a:latin typeface="Arial" panose="020B0604020202020204" pitchFamily="34" charset="0"/>
              <a:cs typeface="Arial" panose="020B0604020202020204" pitchFamily="34" charset="0"/>
            </a:endParaRPr>
          </a:p>
          <a:p>
            <a:pPr marL="285750" indent="-285750">
              <a:spcBef>
                <a:spcPts val="0"/>
              </a:spcBef>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educational campaign </a:t>
            </a:r>
            <a:r>
              <a:rPr lang="en-AU" sz="2000" b="1" dirty="0">
                <a:solidFill>
                  <a:schemeClr val="tx1"/>
                </a:solidFill>
                <a:latin typeface="Arial" panose="020B0604020202020204" pitchFamily="34" charset="0"/>
                <a:cs typeface="Arial" panose="020B0604020202020204" pitchFamily="34" charset="0"/>
              </a:rPr>
              <a:t>for government officials generally, </a:t>
            </a:r>
            <a:r>
              <a:rPr lang="en-AU" sz="2000" b="1" dirty="0" smtClean="0">
                <a:solidFill>
                  <a:schemeClr val="tx1"/>
                </a:solidFill>
                <a:latin typeface="Arial" panose="020B0604020202020204" pitchFamily="34" charset="0"/>
                <a:cs typeface="Arial" panose="020B0604020202020204" pitchFamily="34" charset="0"/>
              </a:rPr>
              <a:t>NGOs </a:t>
            </a:r>
            <a:r>
              <a:rPr lang="en-AU" sz="2000" b="1" dirty="0">
                <a:solidFill>
                  <a:schemeClr val="tx1"/>
                </a:solidFill>
                <a:latin typeface="Arial" panose="020B0604020202020204" pitchFamily="34" charset="0"/>
                <a:cs typeface="Arial" panose="020B0604020202020204" pitchFamily="34" charset="0"/>
              </a:rPr>
              <a:t>and private industry, and which would include some training programs regarding, PSCs and PMCs, is </a:t>
            </a:r>
            <a:r>
              <a:rPr lang="en-AU" sz="2000" b="1" dirty="0" smtClean="0">
                <a:solidFill>
                  <a:schemeClr val="tx1"/>
                </a:solidFill>
                <a:latin typeface="Arial" panose="020B0604020202020204" pitchFamily="34" charset="0"/>
                <a:cs typeface="Arial" panose="020B0604020202020204" pitchFamily="34" charset="0"/>
              </a:rPr>
              <a:t>essential.</a:t>
            </a:r>
          </a:p>
          <a:p>
            <a:pPr marL="285750" indent="-285750">
              <a:spcBef>
                <a:spcPts val="0"/>
              </a:spcBef>
              <a:buFont typeface="Arial" panose="020B0604020202020204" pitchFamily="34" charset="0"/>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285750" indent="-285750">
              <a:spcBef>
                <a:spcPts val="0"/>
              </a:spcBef>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clear </a:t>
            </a:r>
            <a:r>
              <a:rPr lang="en-AU" sz="2000" b="1" dirty="0">
                <a:solidFill>
                  <a:schemeClr val="tx1"/>
                </a:solidFill>
                <a:latin typeface="Arial" panose="020B0604020202020204" pitchFamily="34" charset="0"/>
                <a:cs typeface="Arial" panose="020B0604020202020204" pitchFamily="34" charset="0"/>
              </a:rPr>
              <a:t>instructions and </a:t>
            </a:r>
            <a:r>
              <a:rPr lang="en-AU" sz="2000" b="1" dirty="0" smtClean="0">
                <a:solidFill>
                  <a:schemeClr val="tx1"/>
                </a:solidFill>
                <a:latin typeface="Arial" panose="020B0604020202020204" pitchFamily="34" charset="0"/>
                <a:cs typeface="Arial" panose="020B0604020202020204" pitchFamily="34" charset="0"/>
              </a:rPr>
              <a:t>regulations</a:t>
            </a:r>
          </a:p>
          <a:p>
            <a:pPr marL="285750" indent="-285750">
              <a:spcBef>
                <a:spcPts val="0"/>
              </a:spcBef>
              <a:buFont typeface="Arial" panose="020B0604020202020204" pitchFamily="34" charset="0"/>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285750" indent="-285750">
              <a:spcBef>
                <a:spcPts val="0"/>
              </a:spcBef>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availability </a:t>
            </a:r>
            <a:r>
              <a:rPr lang="en-AU" sz="2000" b="1" dirty="0">
                <a:solidFill>
                  <a:schemeClr val="tx1"/>
                </a:solidFill>
                <a:latin typeface="Arial" panose="020B0604020202020204" pitchFamily="34" charset="0"/>
                <a:cs typeface="Arial" panose="020B0604020202020204" pitchFamily="34" charset="0"/>
              </a:rPr>
              <a:t>of policies and guidelines </a:t>
            </a:r>
            <a:r>
              <a:rPr lang="en-AU" sz="2000" b="1" dirty="0" smtClean="0">
                <a:solidFill>
                  <a:schemeClr val="tx1"/>
                </a:solidFill>
                <a:latin typeface="Arial" panose="020B0604020202020204" pitchFamily="34" charset="0"/>
                <a:cs typeface="Arial" panose="020B0604020202020204" pitchFamily="34" charset="0"/>
              </a:rPr>
              <a:t>on PSCs </a:t>
            </a:r>
            <a:r>
              <a:rPr lang="en-AU" sz="2000" b="1" dirty="0">
                <a:solidFill>
                  <a:schemeClr val="tx1"/>
                </a:solidFill>
                <a:latin typeface="Arial" panose="020B0604020202020204" pitchFamily="34" charset="0"/>
                <a:cs typeface="Arial" panose="020B0604020202020204" pitchFamily="34" charset="0"/>
              </a:rPr>
              <a:t>and PMCs for the </a:t>
            </a:r>
            <a:r>
              <a:rPr lang="en-AU" sz="2000" b="1" dirty="0" smtClean="0">
                <a:solidFill>
                  <a:schemeClr val="tx1"/>
                </a:solidFill>
                <a:latin typeface="Arial" panose="020B0604020202020204" pitchFamily="34" charset="0"/>
                <a:cs typeface="Arial" panose="020B0604020202020204" pitchFamily="34" charset="0"/>
              </a:rPr>
              <a:t>Timor-Leste population</a:t>
            </a:r>
          </a:p>
          <a:p>
            <a:pPr marL="285750" indent="-285750">
              <a:spcBef>
                <a:spcPts val="0"/>
              </a:spcBef>
              <a:buFont typeface="Arial" panose="020B0604020202020204" pitchFamily="34" charset="0"/>
              <a:buChar char="•"/>
              <a:defRPr/>
            </a:pPr>
            <a:endParaRPr lang="en-AU" sz="2000" b="1" dirty="0" smtClean="0">
              <a:solidFill>
                <a:schemeClr val="tx1"/>
              </a:solidFill>
              <a:latin typeface="Arial" panose="020B0604020202020204" pitchFamily="34" charset="0"/>
              <a:cs typeface="Arial" panose="020B0604020202020204" pitchFamily="34" charset="0"/>
            </a:endParaRPr>
          </a:p>
          <a:p>
            <a:pPr marL="285750" indent="-285750">
              <a:spcBef>
                <a:spcPts val="0"/>
              </a:spcBef>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government al funding to </a:t>
            </a:r>
            <a:r>
              <a:rPr lang="en-AU" sz="2000" b="1" dirty="0">
                <a:solidFill>
                  <a:schemeClr val="tx1"/>
                </a:solidFill>
                <a:latin typeface="Arial" panose="020B0604020202020204" pitchFamily="34" charset="0"/>
                <a:cs typeface="Arial" panose="020B0604020202020204" pitchFamily="34" charset="0"/>
              </a:rPr>
              <a:t>improve and provide </a:t>
            </a:r>
            <a:r>
              <a:rPr lang="en-AU" sz="2000" b="1" dirty="0" smtClean="0">
                <a:solidFill>
                  <a:schemeClr val="tx1"/>
                </a:solidFill>
                <a:latin typeface="Arial" panose="020B0604020202020204" pitchFamily="34" charset="0"/>
                <a:cs typeface="Arial" panose="020B0604020202020204" pitchFamily="34" charset="0"/>
              </a:rPr>
              <a:t> </a:t>
            </a:r>
            <a:r>
              <a:rPr lang="en-AU" sz="2000" b="1" dirty="0">
                <a:solidFill>
                  <a:schemeClr val="tx1"/>
                </a:solidFill>
                <a:latin typeface="Arial" panose="020B0604020202020204" pitchFamily="34" charset="0"/>
                <a:cs typeface="Arial" panose="020B0604020202020204" pitchFamily="34" charset="0"/>
              </a:rPr>
              <a:t>required facilities and personnel until they reach an appropriate quantum and number to support the implementation of the PSC and PMC legal framework.</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Placeholder 2"/>
          <p:cNvSpPr>
            <a:spLocks noGrp="1"/>
          </p:cNvSpPr>
          <p:nvPr>
            <p:ph type="body" idx="1"/>
          </p:nvPr>
        </p:nvSpPr>
        <p:spPr>
          <a:xfrm>
            <a:off x="327025" y="182563"/>
            <a:ext cx="11566525" cy="6403975"/>
          </a:xfrm>
        </p:spPr>
        <p:txBody>
          <a:bodyPr>
            <a:normAutofit/>
          </a:bodyPr>
          <a:lstStyle/>
          <a:p>
            <a:pPr algn="ctr">
              <a:lnSpc>
                <a:spcPct val="150000"/>
              </a:lnSpc>
              <a:defRPr/>
            </a:pP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Concluding Remarks</a:t>
            </a:r>
          </a:p>
          <a:p>
            <a:pPr>
              <a:lnSpc>
                <a:spcPct val="150000"/>
              </a:lnSpc>
              <a:defRPr/>
            </a:pPr>
            <a:endParaRPr lang="en-AU" altLang="en-US" sz="2600" b="1" dirty="0" smtClean="0">
              <a:solidFill>
                <a:schemeClr val="tx1"/>
              </a:solidFill>
              <a:latin typeface="Arial" panose="020B0604020202020204" pitchFamily="34" charset="0"/>
              <a:cs typeface="Arial" panose="020B0604020202020204" pitchFamily="34" charset="0"/>
            </a:endParaRPr>
          </a:p>
          <a:p>
            <a:pPr>
              <a:lnSpc>
                <a:spcPct val="150000"/>
              </a:lnSpc>
              <a:defRPr/>
            </a:pPr>
            <a:r>
              <a:rPr lang="en-AU" altLang="en-US" sz="2000" b="1" dirty="0" smtClean="0">
                <a:solidFill>
                  <a:schemeClr val="tx1"/>
                </a:solidFill>
                <a:latin typeface="Arial" panose="020B0604020202020204" pitchFamily="34" charset="0"/>
                <a:cs typeface="Arial" panose="020B0604020202020204" pitchFamily="34" charset="0"/>
              </a:rPr>
              <a:t>Presence of PSCs and PMCs in Timor-Leste after independence has brought some positive developments. </a:t>
            </a:r>
          </a:p>
          <a:p>
            <a:pPr>
              <a:lnSpc>
                <a:spcPct val="150000"/>
              </a:lnSpc>
              <a:defRPr/>
            </a:pPr>
            <a:endParaRPr lang="en-AU" altLang="en-US" sz="2000" b="1" dirty="0" smtClean="0">
              <a:solidFill>
                <a:schemeClr val="tx1"/>
              </a:solidFill>
              <a:latin typeface="Arial" panose="020B0604020202020204" pitchFamily="34" charset="0"/>
              <a:cs typeface="Arial" panose="020B0604020202020204" pitchFamily="34" charset="0"/>
            </a:endParaRPr>
          </a:p>
          <a:p>
            <a:pPr>
              <a:lnSpc>
                <a:spcPct val="150000"/>
              </a:lnSpc>
              <a:defRPr/>
            </a:pPr>
            <a:r>
              <a:rPr lang="en-AU" altLang="en-US" sz="2000" b="1" dirty="0" smtClean="0">
                <a:solidFill>
                  <a:schemeClr val="tx1"/>
                </a:solidFill>
                <a:latin typeface="Arial" panose="020B0604020202020204" pitchFamily="34" charset="0"/>
                <a:cs typeface="Arial" panose="020B0604020202020204" pitchFamily="34" charset="0"/>
              </a:rPr>
              <a:t>Companies contribute to the recovery efforts of Timor-Leste, ranging from providing logistical support to providing workplaces that can help to reduce the country’s unemployment rate. </a:t>
            </a:r>
          </a:p>
          <a:p>
            <a:pPr>
              <a:lnSpc>
                <a:spcPct val="150000"/>
              </a:lnSpc>
              <a:defRPr/>
            </a:pPr>
            <a:endParaRPr lang="en-AU" altLang="en-US" sz="2000" b="1" dirty="0" smtClean="0">
              <a:solidFill>
                <a:schemeClr val="tx1"/>
              </a:solidFill>
              <a:latin typeface="Arial" panose="020B0604020202020204" pitchFamily="34" charset="0"/>
              <a:cs typeface="Arial" panose="020B0604020202020204" pitchFamily="34" charset="0"/>
            </a:endParaRPr>
          </a:p>
          <a:p>
            <a:pPr>
              <a:lnSpc>
                <a:spcPct val="150000"/>
              </a:lnSpc>
              <a:defRPr/>
            </a:pPr>
            <a:r>
              <a:rPr lang="en-AU" altLang="en-US" sz="2000" b="1" dirty="0" smtClean="0">
                <a:solidFill>
                  <a:schemeClr val="tx1"/>
                </a:solidFill>
                <a:latin typeface="Arial" panose="020B0604020202020204" pitchFamily="34" charset="0"/>
                <a:cs typeface="Arial" panose="020B0604020202020204" pitchFamily="34" charset="0"/>
              </a:rPr>
              <a:t>Furthermore, the companies, in particular PSCs, probably have a big impact on the security development of Timor-Leste since they can become a stop-gap for, or supplementary to, the Timor-Leste National Police. </a:t>
            </a:r>
          </a:p>
          <a:p>
            <a:pPr>
              <a:defRPr/>
            </a:pPr>
            <a:endParaRPr lang="en-AU" altLang="en-US" dirty="0" smtClean="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Placeholder 2"/>
          <p:cNvSpPr>
            <a:spLocks noGrp="1"/>
          </p:cNvSpPr>
          <p:nvPr>
            <p:ph type="body" idx="1"/>
          </p:nvPr>
        </p:nvSpPr>
        <p:spPr>
          <a:xfrm>
            <a:off x="269875" y="296863"/>
            <a:ext cx="11566525" cy="6194425"/>
          </a:xfrm>
        </p:spPr>
        <p:txBody>
          <a:bodyPr>
            <a:normAutofit/>
          </a:bodyPr>
          <a:lstStyle/>
          <a:p>
            <a:pPr algn="ctr">
              <a:lnSpc>
                <a:spcPct val="150000"/>
              </a:lnSpc>
              <a:defRPr/>
            </a:pP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Concluding Remarks (</a:t>
            </a:r>
            <a:r>
              <a:rPr lang="en-AU" altLang="en-US" sz="24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gn="ctr">
              <a:lnSpc>
                <a:spcPct val="150000"/>
              </a:lnSpc>
              <a:defRPr/>
            </a:pPr>
            <a:endParaRPr lang="en-AU" altLang="en-US" sz="2600" b="1" dirty="0" smtClean="0">
              <a:solidFill>
                <a:schemeClr val="tx1"/>
              </a:solidFill>
              <a:latin typeface="Arial" panose="020B0604020202020204" pitchFamily="34" charset="0"/>
              <a:cs typeface="Arial" panose="020B0604020202020204" pitchFamily="34" charset="0"/>
            </a:endParaRPr>
          </a:p>
          <a:p>
            <a:pPr>
              <a:lnSpc>
                <a:spcPct val="150000"/>
              </a:lnSpc>
              <a:defRPr/>
            </a:pPr>
            <a:r>
              <a:rPr lang="en-AU" sz="2000" b="1" dirty="0">
                <a:solidFill>
                  <a:schemeClr val="tx1"/>
                </a:solidFill>
                <a:latin typeface="Arial" panose="020B0604020202020204" pitchFamily="34" charset="0"/>
                <a:cs typeface="Arial" panose="020B0604020202020204" pitchFamily="34" charset="0"/>
              </a:rPr>
              <a:t>This demonstrates that PSCs and PMCs have an important role in Timor-Leste </a:t>
            </a:r>
            <a:r>
              <a:rPr lang="en-AU" sz="2000" b="1" dirty="0" smtClean="0">
                <a:solidFill>
                  <a:schemeClr val="tx1"/>
                </a:solidFill>
                <a:latin typeface="Arial" panose="020B0604020202020204" pitchFamily="34" charset="0"/>
                <a:cs typeface="Arial" panose="020B0604020202020204" pitchFamily="34" charset="0"/>
              </a:rPr>
              <a:t>development.</a:t>
            </a:r>
          </a:p>
          <a:p>
            <a:pPr>
              <a:lnSpc>
                <a:spcPct val="150000"/>
              </a:lnSpc>
              <a:defRPr/>
            </a:pPr>
            <a:endParaRPr lang="en-AU" sz="2000" b="1" dirty="0">
              <a:solidFill>
                <a:schemeClr val="tx1"/>
              </a:solidFill>
              <a:latin typeface="Arial" panose="020B0604020202020204" pitchFamily="34" charset="0"/>
              <a:cs typeface="Arial" panose="020B0604020202020204" pitchFamily="34" charset="0"/>
            </a:endParaRPr>
          </a:p>
          <a:p>
            <a:pPr>
              <a:lnSpc>
                <a:spcPct val="150000"/>
              </a:lnSpc>
              <a:defRPr/>
            </a:pPr>
            <a:r>
              <a:rPr lang="en-AU" sz="2000" b="1" dirty="0">
                <a:solidFill>
                  <a:schemeClr val="tx1"/>
                </a:solidFill>
                <a:latin typeface="Arial" panose="020B0604020202020204" pitchFamily="34" charset="0"/>
                <a:cs typeface="Arial" panose="020B0604020202020204" pitchFamily="34" charset="0"/>
              </a:rPr>
              <a:t>H</a:t>
            </a:r>
            <a:r>
              <a:rPr lang="en-AU" sz="2000" b="1" dirty="0" smtClean="0">
                <a:solidFill>
                  <a:schemeClr val="tx1"/>
                </a:solidFill>
                <a:latin typeface="Arial" panose="020B0604020202020204" pitchFamily="34" charset="0"/>
                <a:cs typeface="Arial" panose="020B0604020202020204" pitchFamily="34" charset="0"/>
              </a:rPr>
              <a:t>owever </a:t>
            </a:r>
            <a:r>
              <a:rPr lang="en-AU" sz="2000" b="1" dirty="0">
                <a:solidFill>
                  <a:schemeClr val="tx1"/>
                </a:solidFill>
                <a:latin typeface="Arial" panose="020B0604020202020204" pitchFamily="34" charset="0"/>
                <a:cs typeface="Arial" panose="020B0604020202020204" pitchFamily="34" charset="0"/>
              </a:rPr>
              <a:t>still they need to be regulated under an appropriate framework within the Timor-Leste legal system. </a:t>
            </a:r>
            <a:endParaRPr lang="en-AU" sz="2000" b="1" dirty="0" smtClean="0">
              <a:solidFill>
                <a:schemeClr val="tx1"/>
              </a:solidFill>
              <a:latin typeface="Arial" panose="020B0604020202020204" pitchFamily="34" charset="0"/>
              <a:cs typeface="Arial" panose="020B0604020202020204" pitchFamily="34" charset="0"/>
            </a:endParaRPr>
          </a:p>
          <a:p>
            <a:pPr>
              <a:lnSpc>
                <a:spcPct val="150000"/>
              </a:lnSpc>
              <a:defRPr/>
            </a:pPr>
            <a:endParaRPr lang="en-AU" sz="2000" b="1" dirty="0">
              <a:solidFill>
                <a:schemeClr val="tx1"/>
              </a:solidFill>
              <a:latin typeface="Arial" panose="020B0604020202020204" pitchFamily="34" charset="0"/>
              <a:cs typeface="Arial" panose="020B0604020202020204" pitchFamily="34" charset="0"/>
            </a:endParaRPr>
          </a:p>
          <a:p>
            <a:pPr>
              <a:lnSpc>
                <a:spcPct val="150000"/>
              </a:lnSpc>
              <a:defRPr/>
            </a:pPr>
            <a:r>
              <a:rPr lang="en-AU" sz="2000" b="1" dirty="0" smtClean="0">
                <a:solidFill>
                  <a:schemeClr val="tx1"/>
                </a:solidFill>
                <a:latin typeface="Arial" panose="020B0604020202020204" pitchFamily="34" charset="0"/>
                <a:cs typeface="Arial" panose="020B0604020202020204" pitchFamily="34" charset="0"/>
              </a:rPr>
              <a:t>Control </a:t>
            </a:r>
            <a:r>
              <a:rPr lang="en-AU" sz="2000" b="1" dirty="0">
                <a:solidFill>
                  <a:schemeClr val="tx1"/>
                </a:solidFill>
                <a:latin typeface="Arial" panose="020B0604020202020204" pitchFamily="34" charset="0"/>
                <a:cs typeface="Arial" panose="020B0604020202020204" pitchFamily="34" charset="0"/>
              </a:rPr>
              <a:t>and proper management is essential for them to continue their positive contributions to the prevention of conflict and the promotion of peace and stability in re-building the country. </a:t>
            </a:r>
            <a:endParaRPr lang="en-AU" altLang="en-US" sz="20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04932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Placeholder 2"/>
          <p:cNvSpPr>
            <a:spLocks noGrp="1"/>
          </p:cNvSpPr>
          <p:nvPr>
            <p:ph type="body" idx="1"/>
          </p:nvPr>
        </p:nvSpPr>
        <p:spPr>
          <a:xfrm>
            <a:off x="269875" y="296863"/>
            <a:ext cx="11566525" cy="6194425"/>
          </a:xfrm>
        </p:spPr>
        <p:txBody>
          <a:bodyPr/>
          <a:lstStyle/>
          <a:p>
            <a:pPr>
              <a:lnSpc>
                <a:spcPct val="150000"/>
              </a:lnSpc>
            </a:pPr>
            <a:endParaRPr lang="en-AU" altLang="en-US" sz="2000" dirty="0" smtClean="0">
              <a:solidFill>
                <a:schemeClr val="bg1"/>
              </a:solidFill>
              <a:latin typeface="Times New Roman" pitchFamily="18" charset="0"/>
              <a:cs typeface="Times New Roman" pitchFamily="18" charset="0"/>
            </a:endParaRPr>
          </a:p>
          <a:p>
            <a:pPr algn="ctr">
              <a:lnSpc>
                <a:spcPct val="150000"/>
              </a:lnSpc>
            </a:pPr>
            <a:r>
              <a:rPr lang="en-AU" altLang="en-US" sz="2400" b="1" dirty="0" smtClean="0">
                <a:solidFill>
                  <a:schemeClr val="tx1"/>
                </a:solidFill>
                <a:effectLst>
                  <a:outerShdw blurRad="38100" dist="38100" dir="2700000" algn="tl">
                    <a:srgbClr val="000000">
                      <a:alpha val="43137"/>
                    </a:srgbClr>
                  </a:outerShdw>
                </a:effectLst>
                <a:latin typeface="Arial" charset="0"/>
                <a:cs typeface="Arial" charset="0"/>
              </a:rPr>
              <a:t>Thank you </a:t>
            </a:r>
          </a:p>
          <a:p>
            <a:pPr algn="ctr">
              <a:lnSpc>
                <a:spcPct val="150000"/>
              </a:lnSpc>
            </a:pPr>
            <a:endParaRPr lang="en-AU" altLang="en-US" sz="2400" b="1" dirty="0" smtClean="0">
              <a:solidFill>
                <a:schemeClr val="tx1"/>
              </a:solidFill>
              <a:effectLst>
                <a:outerShdw blurRad="38100" dist="38100" dir="2700000" algn="tl">
                  <a:srgbClr val="000000">
                    <a:alpha val="43137"/>
                  </a:srgbClr>
                </a:outerShdw>
              </a:effectLst>
              <a:latin typeface="Arial" charset="0"/>
              <a:cs typeface="Arial" charset="0"/>
            </a:endParaRPr>
          </a:p>
          <a:p>
            <a:pPr algn="ctr">
              <a:lnSpc>
                <a:spcPct val="150000"/>
              </a:lnSpc>
            </a:pPr>
            <a:r>
              <a:rPr lang="en-AU" altLang="en-US" sz="2400" b="1" dirty="0" smtClean="0">
                <a:solidFill>
                  <a:schemeClr val="tx1"/>
                </a:solidFill>
                <a:effectLst>
                  <a:outerShdw blurRad="38100" dist="38100" dir="2700000" algn="tl">
                    <a:srgbClr val="000000">
                      <a:alpha val="43137"/>
                    </a:srgbClr>
                  </a:outerShdw>
                </a:effectLst>
                <a:latin typeface="Arial" charset="0"/>
                <a:cs typeface="Arial" charset="0"/>
              </a:rPr>
              <a:t>Any Questions?</a:t>
            </a:r>
          </a:p>
          <a:p>
            <a:pPr algn="ctr">
              <a:lnSpc>
                <a:spcPct val="150000"/>
              </a:lnSpc>
            </a:pPr>
            <a:endParaRPr lang="en-AU" altLang="en-US" sz="2000" b="1" dirty="0" smtClean="0">
              <a:solidFill>
                <a:schemeClr val="tx1"/>
              </a:solidFill>
              <a:effectLst>
                <a:outerShdw blurRad="38100" dist="38100" dir="2700000" algn="tl">
                  <a:srgbClr val="000000">
                    <a:alpha val="43137"/>
                  </a:srgbClr>
                </a:outerShdw>
              </a:effectLst>
              <a:latin typeface="Arial" charset="0"/>
              <a:cs typeface="Arial" charset="0"/>
            </a:endParaRPr>
          </a:p>
          <a:p>
            <a:pPr algn="ctr" eaLnBrk="1" hangingPunct="1"/>
            <a:r>
              <a:rPr lang="en-AU" altLang="en-US" sz="2000" b="1" dirty="0" smtClean="0">
                <a:solidFill>
                  <a:schemeClr val="tx1"/>
                </a:solidFill>
                <a:effectLst>
                  <a:outerShdw blurRad="38100" dist="38100" dir="2700000" algn="tl">
                    <a:srgbClr val="000000">
                      <a:alpha val="43137"/>
                    </a:srgbClr>
                  </a:outerShdw>
                </a:effectLst>
                <a:latin typeface="Arial" charset="0"/>
                <a:cs typeface="Arial" charset="0"/>
              </a:rPr>
              <a:t>Salvador Soares,  salvador_soares71@yahoo.com</a:t>
            </a:r>
          </a:p>
          <a:p>
            <a:pPr algn="ctr" eaLnBrk="1" hangingPunct="1"/>
            <a:endParaRPr lang="en-AU" altLang="en-US" sz="2000" b="1" dirty="0" smtClean="0">
              <a:solidFill>
                <a:schemeClr val="tx1"/>
              </a:solidFill>
              <a:effectLst>
                <a:outerShdw blurRad="38100" dist="38100" dir="2700000" algn="tl">
                  <a:srgbClr val="000000">
                    <a:alpha val="43137"/>
                  </a:srgbClr>
                </a:outerShdw>
              </a:effectLst>
              <a:latin typeface="Arial" charset="0"/>
              <a:cs typeface="Arial" charset="0"/>
            </a:endParaRPr>
          </a:p>
          <a:p>
            <a:pPr algn="ctr" eaLnBrk="1" hangingPunct="1"/>
            <a:r>
              <a:rPr lang="en-AU" altLang="en-US" sz="2000" b="1" dirty="0" smtClean="0">
                <a:solidFill>
                  <a:schemeClr val="tx1"/>
                </a:solidFill>
                <a:effectLst>
                  <a:outerShdw blurRad="38100" dist="38100" dir="2700000" algn="tl">
                    <a:srgbClr val="000000">
                      <a:alpha val="43137"/>
                    </a:srgbClr>
                  </a:outerShdw>
                </a:effectLst>
                <a:latin typeface="Arial" charset="0"/>
                <a:cs typeface="Arial" charset="0"/>
              </a:rPr>
              <a:t>Associate Professor David Price, david.price@cdu.edu.au</a:t>
            </a:r>
          </a:p>
          <a:p>
            <a:pPr algn="ctr" eaLnBrk="1" hangingPunct="1"/>
            <a:endParaRPr lang="en-AU" altLang="en-US" sz="2000" b="1" dirty="0" smtClean="0">
              <a:solidFill>
                <a:schemeClr val="tx1"/>
              </a:solidFill>
              <a:effectLst>
                <a:outerShdw blurRad="38100" dist="38100" dir="2700000" algn="tl">
                  <a:srgbClr val="000000">
                    <a:alpha val="43137"/>
                  </a:srgbClr>
                </a:outerShdw>
              </a:effectLst>
              <a:latin typeface="Arial" charset="0"/>
              <a:cs typeface="Arial" charset="0"/>
            </a:endParaRPr>
          </a:p>
          <a:p>
            <a:pPr algn="ctr" eaLnBrk="1" hangingPunct="1"/>
            <a:r>
              <a:rPr lang="en-AU" altLang="en-US" sz="2000" b="1" dirty="0" smtClean="0">
                <a:solidFill>
                  <a:schemeClr val="tx1"/>
                </a:solidFill>
                <a:effectLst>
                  <a:outerShdw blurRad="38100" dist="38100" dir="2700000" algn="tl">
                    <a:srgbClr val="000000">
                      <a:alpha val="43137"/>
                    </a:srgbClr>
                  </a:outerShdw>
                </a:effectLst>
                <a:latin typeface="Arial" charset="0"/>
                <a:cs typeface="Arial" charset="0"/>
              </a:rPr>
              <a:t>School of Law, Charles Darwin University </a:t>
            </a:r>
          </a:p>
          <a:p>
            <a:pPr algn="ctr">
              <a:lnSpc>
                <a:spcPct val="150000"/>
              </a:lnSpc>
            </a:pPr>
            <a:endParaRPr lang="en-AU" altLang="en-US" sz="2000"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319314" y="203200"/>
            <a:ext cx="11361511" cy="6487886"/>
          </a:xfrm>
        </p:spPr>
        <p:txBody>
          <a:bodyPr>
            <a:normAutofit lnSpcReduction="10000"/>
          </a:bodyPr>
          <a:lstStyle/>
          <a:p>
            <a:pPr algn="ctr" eaLnBrk="1" hangingPunct="1">
              <a:lnSpc>
                <a:spcPct val="150000"/>
              </a:lnSpc>
            </a:pPr>
            <a:r>
              <a:rPr lang="en-AU" altLang="en-US" sz="2400" b="1" i="1" dirty="0" smtClean="0">
                <a:solidFill>
                  <a:schemeClr val="tx1"/>
                </a:solidFill>
                <a:effectLst>
                  <a:outerShdw blurRad="38100" dist="38100" dir="2700000" algn="tl">
                    <a:srgbClr val="000000">
                      <a:alpha val="43137"/>
                    </a:srgbClr>
                  </a:outerShdw>
                </a:effectLst>
                <a:latin typeface="Arial" charset="0"/>
                <a:cs typeface="Arial" charset="0"/>
              </a:rPr>
              <a:t>Definition of PSCs and PMCs</a:t>
            </a:r>
            <a:endParaRPr lang="en-AU" altLang="en-US" sz="2400" b="1" dirty="0" smtClean="0">
              <a:solidFill>
                <a:schemeClr val="tx1"/>
              </a:solidFill>
              <a:effectLst>
                <a:outerShdw blurRad="38100" dist="38100" dir="2700000" algn="tl">
                  <a:srgbClr val="000000">
                    <a:alpha val="43137"/>
                  </a:srgbClr>
                </a:outerShdw>
              </a:effectLst>
              <a:latin typeface="Arial" charset="0"/>
              <a:cs typeface="Arial" charset="0"/>
            </a:endParaRPr>
          </a:p>
          <a:p>
            <a:pPr eaLnBrk="1" hangingPunct="1">
              <a:lnSpc>
                <a:spcPct val="150000"/>
              </a:lnSpc>
            </a:pPr>
            <a:endParaRPr lang="en-AU" altLang="en-US" b="1" dirty="0" smtClean="0">
              <a:solidFill>
                <a:schemeClr val="tx1"/>
              </a:solidFill>
              <a:latin typeface="Arial" charset="0"/>
              <a:cs typeface="Arial" charset="0"/>
            </a:endParaRPr>
          </a:p>
          <a:p>
            <a:pPr eaLnBrk="1" hangingPunct="1">
              <a:lnSpc>
                <a:spcPct val="150000"/>
              </a:lnSpc>
            </a:pPr>
            <a:r>
              <a:rPr lang="en-AU" altLang="en-US" sz="2000" b="1" i="1" dirty="0" smtClean="0">
                <a:solidFill>
                  <a:schemeClr val="tx1"/>
                </a:solidFill>
                <a:latin typeface="Arial" charset="0"/>
                <a:cs typeface="Arial" charset="0"/>
              </a:rPr>
              <a:t>International Code of Conduct for Private Security Services Providers</a:t>
            </a:r>
            <a:r>
              <a:rPr lang="en-AU" altLang="en-US" sz="2000" b="1" dirty="0" smtClean="0">
                <a:solidFill>
                  <a:schemeClr val="tx1"/>
                </a:solidFill>
                <a:latin typeface="Arial" charset="0"/>
                <a:cs typeface="Arial" charset="0"/>
              </a:rPr>
              <a:t> (on PSCs): </a:t>
            </a:r>
          </a:p>
          <a:p>
            <a:pPr eaLnBrk="1" hangingPunct="1">
              <a:lnSpc>
                <a:spcPct val="150000"/>
              </a:lnSpc>
            </a:pPr>
            <a:r>
              <a:rPr lang="en-AU" altLang="en-US" sz="2000" b="1" dirty="0" smtClean="0">
                <a:solidFill>
                  <a:schemeClr val="tx1"/>
                </a:solidFill>
                <a:latin typeface="Arial" charset="0"/>
                <a:cs typeface="Arial" charset="0"/>
              </a:rPr>
              <a:t>‘companies whose business activities include the provision of security services either on its own behalf or on behalf of another, irrespective of how such a company describes itself.’ </a:t>
            </a:r>
          </a:p>
          <a:p>
            <a:pPr eaLnBrk="1" hangingPunct="1">
              <a:lnSpc>
                <a:spcPct val="150000"/>
              </a:lnSpc>
            </a:pPr>
            <a:r>
              <a:rPr lang="en-AU" altLang="en-US" sz="2000" b="1" dirty="0" smtClean="0">
                <a:solidFill>
                  <a:schemeClr val="tx1"/>
                </a:solidFill>
                <a:latin typeface="Arial" charset="0"/>
                <a:cs typeface="Arial" charset="0"/>
              </a:rPr>
              <a:t>(personal &amp; commercial protection, embassy services,  secure money movement, investigation &amp; intelligence, alarm systems, rapid response, logistics &amp; equipment  supply)</a:t>
            </a:r>
          </a:p>
          <a:p>
            <a:pPr eaLnBrk="1" hangingPunct="1">
              <a:lnSpc>
                <a:spcPct val="150000"/>
              </a:lnSpc>
            </a:pPr>
            <a:endParaRPr lang="en-AU" altLang="en-US" sz="2000" b="1" dirty="0" smtClean="0">
              <a:solidFill>
                <a:schemeClr val="tx1"/>
              </a:solidFill>
              <a:latin typeface="Arial" charset="0"/>
              <a:cs typeface="Arial" charset="0"/>
            </a:endParaRPr>
          </a:p>
          <a:p>
            <a:pPr eaLnBrk="1" hangingPunct="1">
              <a:lnSpc>
                <a:spcPct val="150000"/>
              </a:lnSpc>
            </a:pPr>
            <a:r>
              <a:rPr lang="en-AU" altLang="en-US" sz="2000" b="1" i="1" dirty="0" smtClean="0">
                <a:solidFill>
                  <a:schemeClr val="tx1"/>
                </a:solidFill>
                <a:latin typeface="Arial" charset="0"/>
                <a:cs typeface="Arial" charset="0"/>
              </a:rPr>
              <a:t>Geneva Centre for the Democratic Control of Armed Forces (</a:t>
            </a:r>
            <a:r>
              <a:rPr lang="en-AU" altLang="en-US" sz="2000" b="1" dirty="0" smtClean="0">
                <a:solidFill>
                  <a:schemeClr val="tx1"/>
                </a:solidFill>
                <a:latin typeface="Arial" charset="0"/>
                <a:cs typeface="Arial" charset="0"/>
              </a:rPr>
              <a:t>on PMCs): </a:t>
            </a:r>
          </a:p>
          <a:p>
            <a:pPr eaLnBrk="1" hangingPunct="1">
              <a:lnSpc>
                <a:spcPct val="150000"/>
              </a:lnSpc>
            </a:pPr>
            <a:r>
              <a:rPr lang="en-AU" altLang="en-US" sz="2000" b="1" dirty="0" smtClean="0">
                <a:solidFill>
                  <a:schemeClr val="tx1"/>
                </a:solidFill>
                <a:latin typeface="Arial" charset="0"/>
                <a:cs typeface="Arial" charset="0"/>
              </a:rPr>
              <a:t>‘business that offers specialised services related to war and conflict, including combat operations, strategic planning, intelligence collection, operational and logistical support, training, procurement and maintenance.’ 	</a:t>
            </a:r>
          </a:p>
        </p:txBody>
      </p:sp>
    </p:spTree>
    <p:extLst>
      <p:ext uri="{BB962C8B-B14F-4D97-AF65-F5344CB8AC3E}">
        <p14:creationId xmlns:p14="http://schemas.microsoft.com/office/powerpoint/2010/main" val="1127071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217715" y="188686"/>
            <a:ext cx="11727541" cy="6516914"/>
          </a:xfrm>
        </p:spPr>
        <p:txBody>
          <a:bodyPr>
            <a:normAutofit fontScale="85000" lnSpcReduction="20000"/>
          </a:bodyPr>
          <a:lstStyle/>
          <a:p>
            <a:pPr algn="ctr" eaLnBrk="1" hangingPunct="1">
              <a:lnSpc>
                <a:spcPct val="150000"/>
              </a:lnSpc>
            </a:pPr>
            <a:r>
              <a:rPr lang="en-AU" altLang="en-US" sz="2800" b="1" i="1" dirty="0" smtClean="0">
                <a:solidFill>
                  <a:schemeClr val="tx1"/>
                </a:solidFill>
                <a:effectLst>
                  <a:outerShdw blurRad="38100" dist="38100" dir="2700000" algn="tl">
                    <a:srgbClr val="000000">
                      <a:alpha val="43137"/>
                    </a:srgbClr>
                  </a:outerShdw>
                </a:effectLst>
                <a:latin typeface="Arial" charset="0"/>
                <a:cs typeface="Arial" charset="0"/>
              </a:rPr>
              <a:t>Definition of PSCs and PMCs</a:t>
            </a:r>
            <a:endParaRPr lang="en-AU" altLang="en-US" sz="2800" b="1" dirty="0" smtClean="0">
              <a:solidFill>
                <a:schemeClr val="tx1"/>
              </a:solidFill>
              <a:effectLst>
                <a:outerShdw blurRad="38100" dist="38100" dir="2700000" algn="tl">
                  <a:srgbClr val="000000">
                    <a:alpha val="43137"/>
                  </a:srgbClr>
                </a:outerShdw>
              </a:effectLst>
              <a:latin typeface="Arial" charset="0"/>
              <a:cs typeface="Arial" charset="0"/>
            </a:endParaRPr>
          </a:p>
          <a:p>
            <a:pPr eaLnBrk="1" hangingPunct="1">
              <a:lnSpc>
                <a:spcPct val="150000"/>
              </a:lnSpc>
            </a:pPr>
            <a:endParaRPr lang="en-AU" altLang="en-US" b="1" dirty="0" smtClean="0">
              <a:solidFill>
                <a:schemeClr val="tx1"/>
              </a:solidFill>
              <a:latin typeface="Arial" charset="0"/>
              <a:cs typeface="Arial" charset="0"/>
            </a:endParaRPr>
          </a:p>
          <a:p>
            <a:pPr eaLnBrk="1" hangingPunct="1">
              <a:lnSpc>
                <a:spcPct val="150000"/>
              </a:lnSpc>
              <a:spcBef>
                <a:spcPts val="0"/>
              </a:spcBef>
            </a:pPr>
            <a:r>
              <a:rPr lang="en-AU" altLang="en-US" sz="2400" b="1" dirty="0" smtClean="0">
                <a:solidFill>
                  <a:schemeClr val="tx1"/>
                </a:solidFill>
                <a:latin typeface="Arial" charset="0"/>
                <a:cs typeface="Arial" charset="0"/>
              </a:rPr>
              <a:t>International Instruments with any binding force noticeably lacking, although some subordinate exist:</a:t>
            </a:r>
          </a:p>
          <a:p>
            <a:pPr eaLnBrk="1" hangingPunct="1">
              <a:lnSpc>
                <a:spcPct val="150000"/>
              </a:lnSpc>
              <a:spcBef>
                <a:spcPts val="0"/>
              </a:spcBef>
            </a:pPr>
            <a:endParaRPr lang="en-AU" altLang="en-US" sz="2400" b="1" dirty="0" smtClean="0">
              <a:solidFill>
                <a:schemeClr val="tx1"/>
              </a:solidFill>
              <a:latin typeface="Arial" charset="0"/>
              <a:cs typeface="Arial" charset="0"/>
            </a:endParaRPr>
          </a:p>
          <a:p>
            <a:pPr marL="719138" indent="-366713">
              <a:lnSpc>
                <a:spcPct val="150000"/>
              </a:lnSpc>
              <a:spcBef>
                <a:spcPts val="0"/>
              </a:spcBef>
              <a:buFont typeface="Arial" panose="020B0604020202020204" pitchFamily="34" charset="0"/>
              <a:buChar char="•"/>
              <a:defRPr/>
            </a:pPr>
            <a:r>
              <a:rPr lang="en-AU" sz="2400" b="1" i="1" dirty="0" smtClean="0">
                <a:solidFill>
                  <a:schemeClr val="tx1"/>
                </a:solidFill>
                <a:latin typeface="Arial" panose="020B0604020202020204" pitchFamily="34" charset="0"/>
                <a:cs typeface="Arial" panose="020B0604020202020204" pitchFamily="34" charset="0"/>
              </a:rPr>
              <a:t>UN </a:t>
            </a:r>
            <a:r>
              <a:rPr lang="en-AU" sz="2400" b="1" i="1" dirty="0">
                <a:solidFill>
                  <a:schemeClr val="tx1"/>
                </a:solidFill>
                <a:latin typeface="Arial" panose="020B0604020202020204" pitchFamily="34" charset="0"/>
                <a:cs typeface="Arial" panose="020B0604020202020204" pitchFamily="34" charset="0"/>
              </a:rPr>
              <a:t>Commission on Crime Prevention and Criminal </a:t>
            </a:r>
            <a:r>
              <a:rPr lang="en-AU" sz="2400" b="1" i="1" dirty="0" smtClean="0">
                <a:solidFill>
                  <a:schemeClr val="tx1"/>
                </a:solidFill>
                <a:latin typeface="Arial" panose="020B0604020202020204" pitchFamily="34" charset="0"/>
                <a:cs typeface="Arial" panose="020B0604020202020204" pitchFamily="34" charset="0"/>
              </a:rPr>
              <a:t>Justice Report</a:t>
            </a:r>
            <a:r>
              <a:rPr lang="en-AU" sz="2400" b="1" dirty="0" smtClean="0">
                <a:solidFill>
                  <a:schemeClr val="tx1"/>
                </a:solidFill>
                <a:latin typeface="Arial" panose="020B0604020202020204" pitchFamily="34" charset="0"/>
                <a:cs typeface="Arial" panose="020B0604020202020204" pitchFamily="34" charset="0"/>
              </a:rPr>
              <a:t>;</a:t>
            </a:r>
          </a:p>
          <a:p>
            <a:pPr marL="719138" indent="-366713">
              <a:lnSpc>
                <a:spcPct val="150000"/>
              </a:lnSpc>
              <a:spcBef>
                <a:spcPts val="0"/>
              </a:spcBef>
              <a:buFont typeface="Arial" panose="020B0604020202020204" pitchFamily="34" charset="0"/>
              <a:buChar char="•"/>
              <a:defRPr/>
            </a:pPr>
            <a:endParaRPr lang="en-AU" sz="2400" b="1" dirty="0">
              <a:solidFill>
                <a:schemeClr val="tx1"/>
              </a:solidFill>
              <a:latin typeface="Arial" panose="020B0604020202020204" pitchFamily="34" charset="0"/>
              <a:cs typeface="Arial" panose="020B0604020202020204" pitchFamily="34" charset="0"/>
            </a:endParaRPr>
          </a:p>
          <a:p>
            <a:pPr marL="719138" indent="-366713">
              <a:lnSpc>
                <a:spcPct val="150000"/>
              </a:lnSpc>
              <a:spcBef>
                <a:spcPts val="0"/>
              </a:spcBef>
              <a:buFont typeface="Arial" panose="020B0604020202020204" pitchFamily="34" charset="0"/>
              <a:buChar char="•"/>
              <a:defRPr/>
            </a:pPr>
            <a:r>
              <a:rPr lang="en-US" sz="2400" b="1" i="1" dirty="0" err="1" smtClean="0">
                <a:solidFill>
                  <a:schemeClr val="tx1"/>
                </a:solidFill>
                <a:latin typeface="Arial" panose="020B0604020202020204" pitchFamily="34" charset="0"/>
                <a:cs typeface="Arial" panose="020B0604020202020204" pitchFamily="34" charset="0"/>
              </a:rPr>
              <a:t>Montreux</a:t>
            </a:r>
            <a:r>
              <a:rPr lang="en-US" sz="2400" b="1" i="1" dirty="0" smtClean="0">
                <a:solidFill>
                  <a:schemeClr val="tx1"/>
                </a:solidFill>
                <a:latin typeface="Arial" panose="020B0604020202020204" pitchFamily="34" charset="0"/>
                <a:cs typeface="Arial" panose="020B0604020202020204" pitchFamily="34" charset="0"/>
              </a:rPr>
              <a:t> </a:t>
            </a:r>
            <a:r>
              <a:rPr lang="en-US" sz="2400" b="1" i="1" dirty="0">
                <a:solidFill>
                  <a:schemeClr val="tx1"/>
                </a:solidFill>
                <a:latin typeface="Arial" panose="020B0604020202020204" pitchFamily="34" charset="0"/>
                <a:cs typeface="Arial" panose="020B0604020202020204" pitchFamily="34" charset="0"/>
              </a:rPr>
              <a:t>Document on Pertinent International Legal Obligations and Good Practices for States Related to Operations of Private Military and Security Companies During Armed Conflict</a:t>
            </a:r>
            <a:r>
              <a:rPr lang="en-US" sz="2400" b="1" i="1" dirty="0" smtClean="0">
                <a:solidFill>
                  <a:schemeClr val="tx1"/>
                </a:solidFill>
                <a:latin typeface="Arial" panose="020B0604020202020204" pitchFamily="34" charset="0"/>
                <a:cs typeface="Arial" panose="020B0604020202020204" pitchFamily="34" charset="0"/>
              </a:rPr>
              <a:t>;</a:t>
            </a:r>
          </a:p>
          <a:p>
            <a:pPr marL="719138" indent="-366713">
              <a:lnSpc>
                <a:spcPct val="150000"/>
              </a:lnSpc>
              <a:spcBef>
                <a:spcPts val="0"/>
              </a:spcBef>
              <a:buFont typeface="Arial" panose="020B0604020202020204" pitchFamily="34" charset="0"/>
              <a:buChar char="•"/>
              <a:defRPr/>
            </a:pPr>
            <a:endParaRPr lang="en-US" sz="2400" b="1" i="1" dirty="0" smtClean="0">
              <a:solidFill>
                <a:schemeClr val="tx1"/>
              </a:solidFill>
              <a:latin typeface="Arial" panose="020B0604020202020204" pitchFamily="34" charset="0"/>
              <a:cs typeface="Arial" panose="020B0604020202020204" pitchFamily="34" charset="0"/>
            </a:endParaRPr>
          </a:p>
          <a:p>
            <a:pPr marL="719138" indent="-366713" eaLnBrk="1" hangingPunct="1">
              <a:lnSpc>
                <a:spcPct val="150000"/>
              </a:lnSpc>
              <a:spcBef>
                <a:spcPts val="0"/>
              </a:spcBef>
              <a:buFont typeface="Arial" panose="020B0604020202020204" pitchFamily="34" charset="0"/>
              <a:buChar char="•"/>
            </a:pPr>
            <a:r>
              <a:rPr lang="en-AU" altLang="en-US" sz="2400" b="1" i="1" dirty="0">
                <a:solidFill>
                  <a:schemeClr val="tx1"/>
                </a:solidFill>
                <a:latin typeface="Arial" charset="0"/>
                <a:cs typeface="Arial" charset="0"/>
              </a:rPr>
              <a:t>International Code of Conduct for Private Security Services Providers</a:t>
            </a:r>
            <a:r>
              <a:rPr lang="en-AU" altLang="en-US" sz="2400" b="1" dirty="0">
                <a:solidFill>
                  <a:schemeClr val="tx1"/>
                </a:solidFill>
                <a:latin typeface="Arial" charset="0"/>
                <a:cs typeface="Arial" charset="0"/>
              </a:rPr>
              <a:t>: </a:t>
            </a:r>
          </a:p>
          <a:p>
            <a:pPr marL="719138" indent="-366713" eaLnBrk="1" hangingPunct="1">
              <a:lnSpc>
                <a:spcPct val="150000"/>
              </a:lnSpc>
              <a:spcBef>
                <a:spcPts val="0"/>
              </a:spcBef>
            </a:pPr>
            <a:endParaRPr lang="en-AU" altLang="en-US" sz="2400" b="1" dirty="0">
              <a:solidFill>
                <a:schemeClr val="tx1"/>
              </a:solidFill>
              <a:latin typeface="Arial" charset="0"/>
              <a:cs typeface="Arial" charset="0"/>
            </a:endParaRPr>
          </a:p>
          <a:p>
            <a:pPr marL="719138" indent="-366713" eaLnBrk="1" hangingPunct="1">
              <a:lnSpc>
                <a:spcPct val="150000"/>
              </a:lnSpc>
              <a:spcBef>
                <a:spcPts val="0"/>
              </a:spcBef>
              <a:buFont typeface="Arial" panose="020B0604020202020204" pitchFamily="34" charset="0"/>
              <a:buChar char="•"/>
            </a:pPr>
            <a:r>
              <a:rPr lang="en-AU" altLang="en-US" sz="2400" b="1" i="1" dirty="0">
                <a:solidFill>
                  <a:schemeClr val="tx1"/>
                </a:solidFill>
                <a:latin typeface="Arial" charset="0"/>
                <a:cs typeface="Arial" charset="0"/>
              </a:rPr>
              <a:t>Geneva Centre for the Democratic Control of Armed Forces (</a:t>
            </a:r>
            <a:r>
              <a:rPr lang="en-AU" altLang="en-US" sz="2400" b="1" dirty="0">
                <a:solidFill>
                  <a:schemeClr val="tx1"/>
                </a:solidFill>
                <a:latin typeface="Arial" charset="0"/>
                <a:cs typeface="Arial" charset="0"/>
              </a:rPr>
              <a:t>on PMCs): </a:t>
            </a:r>
            <a:endParaRPr lang="en-AU" altLang="en-US" sz="2400" b="1" dirty="0" smtClean="0">
              <a:solidFill>
                <a:schemeClr val="tx1"/>
              </a:solidFill>
              <a:latin typeface="Arial" charset="0"/>
              <a:cs typeface="Arial" charset="0"/>
            </a:endParaRPr>
          </a:p>
        </p:txBody>
      </p:sp>
    </p:spTree>
    <p:extLst>
      <p:ext uri="{BB962C8B-B14F-4D97-AF65-F5344CB8AC3E}">
        <p14:creationId xmlns:p14="http://schemas.microsoft.com/office/powerpoint/2010/main" val="769883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450850"/>
            <a:ext cx="11403013" cy="6051550"/>
          </a:xfrm>
        </p:spPr>
        <p:txBody>
          <a:bodyPr rtlCol="0">
            <a:normAutofit/>
          </a:bodyPr>
          <a:lstStyle/>
          <a:p>
            <a:pPr algn="ctr" eaLnBrk="1" fontAlgn="auto" hangingPunct="1">
              <a:lnSpc>
                <a:spcPct val="150000"/>
              </a:lnSpc>
              <a:defRPr/>
            </a:pP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Definition of PSCs </a:t>
            </a:r>
            <a:r>
              <a:rPr lang="en-AU" altLang="en-US" sz="24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t>
            </a: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PMCs (</a:t>
            </a:r>
            <a:r>
              <a:rPr lang="en-AU" altLang="en-US" sz="24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eaLnBrk="1" fontAlgn="auto" hangingPunct="1">
              <a:lnSpc>
                <a:spcPct val="150000"/>
              </a:lnSpc>
              <a:spcBef>
                <a:spcPts val="0"/>
              </a:spcBef>
              <a:spcAft>
                <a:spcPts val="0"/>
              </a:spcAft>
              <a:defRPr/>
            </a:pPr>
            <a:endParaRPr lang="en-AU" altLang="en-US" b="1" dirty="0" smtClean="0">
              <a:solidFill>
                <a:schemeClr val="tx1"/>
              </a:solidFill>
              <a:latin typeface="Arial" panose="020B0604020202020204" pitchFamily="34" charset="0"/>
              <a:cs typeface="Arial" panose="020B0604020202020204" pitchFamily="34" charset="0"/>
            </a:endParaRPr>
          </a:p>
          <a:p>
            <a:pPr eaLnBrk="1" fontAlgn="auto" hangingPunct="1">
              <a:lnSpc>
                <a:spcPct val="150000"/>
              </a:lnSpc>
              <a:spcBef>
                <a:spcPts val="0"/>
              </a:spcBef>
              <a:spcAft>
                <a:spcPts val="0"/>
              </a:spcAft>
              <a:defRPr/>
            </a:pPr>
            <a:r>
              <a:rPr lang="en-AU" altLang="en-US" sz="2000" b="1" dirty="0" smtClean="0">
                <a:solidFill>
                  <a:schemeClr val="tx1"/>
                </a:solidFill>
                <a:latin typeface="Arial" panose="020B0604020202020204" pitchFamily="34" charset="0"/>
                <a:cs typeface="Arial" panose="020B0604020202020204" pitchFamily="34" charset="0"/>
              </a:rPr>
              <a:t>But these instruments not recognised by the industry majors, who have their own laws:</a:t>
            </a:r>
          </a:p>
          <a:p>
            <a:pPr eaLnBrk="1" fontAlgn="auto" hangingPunct="1">
              <a:lnSpc>
                <a:spcPct val="150000"/>
              </a:lnSpc>
              <a:spcBef>
                <a:spcPts val="0"/>
              </a:spcBef>
              <a:spcAft>
                <a:spcPts val="0"/>
              </a:spcAft>
              <a:defRPr/>
            </a:pPr>
            <a:endParaRPr lang="en-AU" altLang="en-US" sz="2000" b="1" i="1" dirty="0">
              <a:solidFill>
                <a:schemeClr val="tx1"/>
              </a:solidFill>
              <a:latin typeface="Arial" panose="020B0604020202020204" pitchFamily="34" charset="0"/>
              <a:cs typeface="Arial" panose="020B0604020202020204" pitchFamily="34" charset="0"/>
            </a:endParaRPr>
          </a:p>
          <a:p>
            <a:pPr eaLnBrk="1" fontAlgn="auto" hangingPunct="1">
              <a:lnSpc>
                <a:spcPct val="150000"/>
              </a:lnSpc>
              <a:spcBef>
                <a:spcPts val="0"/>
              </a:spcBef>
              <a:spcAft>
                <a:spcPts val="0"/>
              </a:spcAft>
              <a:defRPr/>
            </a:pPr>
            <a:r>
              <a:rPr lang="en-AU" sz="2000" b="1" dirty="0">
                <a:solidFill>
                  <a:schemeClr val="tx1"/>
                </a:solidFill>
                <a:latin typeface="Arial" panose="020B0604020202020204" pitchFamily="34" charset="0"/>
                <a:cs typeface="Arial" panose="020B0604020202020204" pitchFamily="34" charset="0"/>
              </a:rPr>
              <a:t>United </a:t>
            </a:r>
            <a:r>
              <a:rPr lang="en-AU" sz="2000" b="1" dirty="0" smtClean="0">
                <a:solidFill>
                  <a:schemeClr val="tx1"/>
                </a:solidFill>
                <a:latin typeface="Arial" panose="020B0604020202020204" pitchFamily="34" charset="0"/>
                <a:cs typeface="Arial" panose="020B0604020202020204" pitchFamily="34" charset="0"/>
              </a:rPr>
              <a:t>States (</a:t>
            </a:r>
            <a:r>
              <a:rPr lang="en-AU" sz="2000" b="1" i="1" dirty="0" smtClean="0">
                <a:solidFill>
                  <a:schemeClr val="tx1"/>
                </a:solidFill>
                <a:latin typeface="Arial" panose="020B0604020202020204" pitchFamily="34" charset="0"/>
                <a:cs typeface="Arial" panose="020B0604020202020204" pitchFamily="34" charset="0"/>
              </a:rPr>
              <a:t>Military Extraterritorial Act 2000; Civilian Extraterritorial Act 2010) </a:t>
            </a:r>
            <a:endParaRPr lang="en-AU" sz="2000" b="1" dirty="0">
              <a:solidFill>
                <a:schemeClr val="tx1"/>
              </a:solidFill>
              <a:latin typeface="Arial" panose="020B0604020202020204" pitchFamily="34" charset="0"/>
              <a:cs typeface="Arial" panose="020B0604020202020204" pitchFamily="34" charset="0"/>
            </a:endParaRPr>
          </a:p>
          <a:p>
            <a:pPr eaLnBrk="1" fontAlgn="auto" hangingPunct="1">
              <a:lnSpc>
                <a:spcPct val="150000"/>
              </a:lnSpc>
              <a:spcBef>
                <a:spcPts val="0"/>
              </a:spcBef>
              <a:spcAft>
                <a:spcPts val="0"/>
              </a:spcAft>
              <a:defRPr/>
            </a:pPr>
            <a:endParaRPr lang="en-AU" sz="2000" b="1" dirty="0">
              <a:solidFill>
                <a:schemeClr val="tx1"/>
              </a:solidFill>
              <a:latin typeface="Arial" panose="020B0604020202020204" pitchFamily="34" charset="0"/>
              <a:cs typeface="Arial" panose="020B0604020202020204" pitchFamily="34" charset="0"/>
            </a:endParaRPr>
          </a:p>
          <a:p>
            <a:pPr eaLnBrk="1" fontAlgn="auto" hangingPunct="1">
              <a:lnSpc>
                <a:spcPct val="150000"/>
              </a:lnSpc>
              <a:spcBef>
                <a:spcPts val="0"/>
              </a:spcBef>
              <a:spcAft>
                <a:spcPts val="0"/>
              </a:spcAft>
              <a:defRPr/>
            </a:pPr>
            <a:r>
              <a:rPr lang="en-AU" sz="2000" b="1" dirty="0">
                <a:solidFill>
                  <a:schemeClr val="tx1"/>
                </a:solidFill>
                <a:latin typeface="Arial" panose="020B0604020202020204" pitchFamily="34" charset="0"/>
                <a:cs typeface="Arial" panose="020B0604020202020204" pitchFamily="34" charset="0"/>
              </a:rPr>
              <a:t>United Kingdom (</a:t>
            </a:r>
            <a:r>
              <a:rPr lang="en-AU" sz="2000" b="1" i="1" dirty="0">
                <a:solidFill>
                  <a:schemeClr val="tx1"/>
                </a:solidFill>
                <a:latin typeface="Arial" panose="020B0604020202020204" pitchFamily="34" charset="0"/>
                <a:cs typeface="Arial" panose="020B0604020202020204" pitchFamily="34" charset="0"/>
              </a:rPr>
              <a:t>Private Security Industry Act 2001)</a:t>
            </a:r>
          </a:p>
          <a:p>
            <a:pPr eaLnBrk="1" fontAlgn="auto" hangingPunct="1">
              <a:lnSpc>
                <a:spcPct val="150000"/>
              </a:lnSpc>
              <a:spcBef>
                <a:spcPts val="0"/>
              </a:spcBef>
              <a:spcAft>
                <a:spcPts val="0"/>
              </a:spcAft>
              <a:defRPr/>
            </a:pPr>
            <a:endParaRPr lang="en-AU" altLang="en-US" sz="2000" b="1" dirty="0" smtClean="0">
              <a:solidFill>
                <a:schemeClr val="tx1"/>
              </a:solidFill>
              <a:latin typeface="Arial" panose="020B0604020202020204" pitchFamily="34" charset="0"/>
              <a:cs typeface="Arial" panose="020B0604020202020204" pitchFamily="34" charset="0"/>
            </a:endParaRPr>
          </a:p>
          <a:p>
            <a:pPr eaLnBrk="1" fontAlgn="auto" hangingPunct="1">
              <a:lnSpc>
                <a:spcPct val="150000"/>
              </a:lnSpc>
              <a:spcBef>
                <a:spcPts val="0"/>
              </a:spcBef>
              <a:spcAft>
                <a:spcPts val="0"/>
              </a:spcAft>
              <a:defRPr/>
            </a:pPr>
            <a:r>
              <a:rPr lang="en-AU" altLang="en-US" sz="2000" b="1" dirty="0" smtClean="0">
                <a:solidFill>
                  <a:schemeClr val="tx1"/>
                </a:solidFill>
                <a:latin typeface="Arial" panose="020B0604020202020204" pitchFamily="34" charset="0"/>
                <a:cs typeface="Arial" panose="020B0604020202020204" pitchFamily="34" charset="0"/>
              </a:rPr>
              <a:t>South Africa  </a:t>
            </a:r>
            <a:r>
              <a:rPr lang="en-AU" sz="2000" b="1" i="1" dirty="0">
                <a:solidFill>
                  <a:schemeClr val="tx1"/>
                </a:solidFill>
                <a:latin typeface="Arial" panose="020B0604020202020204" pitchFamily="34" charset="0"/>
                <a:cs typeface="Arial" panose="020B0604020202020204" pitchFamily="34" charset="0"/>
              </a:rPr>
              <a:t>(Private Security Regulatory Act </a:t>
            </a:r>
            <a:r>
              <a:rPr lang="en-AU" sz="2000" b="1" i="1" dirty="0" smtClean="0">
                <a:solidFill>
                  <a:schemeClr val="tx1"/>
                </a:solidFill>
                <a:latin typeface="Arial" panose="020B0604020202020204" pitchFamily="34" charset="0"/>
                <a:cs typeface="Arial" panose="020B0604020202020204" pitchFamily="34" charset="0"/>
              </a:rPr>
              <a:t>2001;Prohibition of Mercenary activities Act 2006)</a:t>
            </a:r>
            <a:endParaRPr lang="en-AU" sz="2000" b="1" dirty="0">
              <a:solidFill>
                <a:schemeClr val="tx1"/>
              </a:solidFill>
              <a:latin typeface="Arial" panose="020B0604020202020204" pitchFamily="34" charset="0"/>
              <a:cs typeface="Arial" panose="020B0604020202020204" pitchFamily="34" charset="0"/>
            </a:endParaRPr>
          </a:p>
          <a:p>
            <a:pPr eaLnBrk="1" fontAlgn="auto" hangingPunct="1">
              <a:lnSpc>
                <a:spcPct val="150000"/>
              </a:lnSpc>
              <a:spcBef>
                <a:spcPts val="0"/>
              </a:spcBef>
              <a:spcAft>
                <a:spcPts val="0"/>
              </a:spcAft>
              <a:defRPr/>
            </a:pPr>
            <a:endParaRPr lang="en-AU" sz="2000" b="1" dirty="0">
              <a:solidFill>
                <a:schemeClr val="tx1"/>
              </a:solidFill>
              <a:latin typeface="Arial" panose="020B0604020202020204" pitchFamily="34" charset="0"/>
              <a:cs typeface="Arial" panose="020B0604020202020204" pitchFamily="34" charset="0"/>
            </a:endParaRPr>
          </a:p>
          <a:p>
            <a:pPr eaLnBrk="1" fontAlgn="auto" hangingPunct="1">
              <a:lnSpc>
                <a:spcPct val="150000"/>
              </a:lnSpc>
              <a:spcBef>
                <a:spcPts val="0"/>
              </a:spcBef>
              <a:spcAft>
                <a:spcPts val="0"/>
              </a:spcAft>
              <a:defRPr/>
            </a:pPr>
            <a:endParaRPr lang="en-AU" sz="20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4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4212" y="357188"/>
            <a:ext cx="10974387" cy="5929312"/>
          </a:xfrm>
        </p:spPr>
        <p:txBody>
          <a:bodyPr>
            <a:normAutofit lnSpcReduction="10000"/>
          </a:bodyPr>
          <a:lstStyle/>
          <a:p>
            <a:pPr algn="ctr" eaLnBrk="1" fontAlgn="auto" hangingPunct="1">
              <a:lnSpc>
                <a:spcPct val="150000"/>
              </a:lnSpc>
              <a:spcBef>
                <a:spcPts val="0"/>
              </a:spcBef>
              <a:spcAft>
                <a:spcPts val="0"/>
              </a:spcAft>
              <a:defRPr/>
            </a:pPr>
            <a:r>
              <a:rPr lang="en-AU" altLang="en-US" sz="20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Definition of PSCs and PMCs (</a:t>
            </a:r>
            <a:r>
              <a:rPr lang="en-AU" altLang="en-US" sz="2000" b="1" i="1"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altLang="en-US" sz="20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eaLnBrk="1" fontAlgn="auto" hangingPunct="1">
              <a:lnSpc>
                <a:spcPct val="150000"/>
              </a:lnSpc>
              <a:spcBef>
                <a:spcPts val="0"/>
              </a:spcBef>
              <a:spcAft>
                <a:spcPts val="0"/>
              </a:spcAft>
              <a:defRPr/>
            </a:pPr>
            <a:endParaRPr lang="en-AU" altLang="en-US" b="1" dirty="0">
              <a:solidFill>
                <a:schemeClr val="tx1"/>
              </a:solidFill>
              <a:latin typeface="Arial" panose="020B0604020202020204" pitchFamily="34" charset="0"/>
              <a:cs typeface="Arial" panose="020B0604020202020204" pitchFamily="34" charset="0"/>
            </a:endParaRPr>
          </a:p>
          <a:p>
            <a:pPr eaLnBrk="1" fontAlgn="auto" hangingPunct="1">
              <a:lnSpc>
                <a:spcPct val="150000"/>
              </a:lnSpc>
              <a:spcBef>
                <a:spcPts val="0"/>
              </a:spcBef>
              <a:spcAft>
                <a:spcPts val="0"/>
              </a:spcAft>
              <a:defRPr/>
            </a:pPr>
            <a:r>
              <a:rPr lang="en-AU" altLang="en-US" b="1" dirty="0" smtClean="0">
                <a:solidFill>
                  <a:schemeClr val="tx1"/>
                </a:solidFill>
                <a:latin typeface="Arial" panose="020B0604020202020204" pitchFamily="34" charset="0"/>
                <a:cs typeface="Arial" panose="020B0604020202020204" pitchFamily="34" charset="0"/>
              </a:rPr>
              <a:t>Afghanistan </a:t>
            </a:r>
            <a:r>
              <a:rPr lang="en-AU" altLang="en-US" b="1" dirty="0">
                <a:solidFill>
                  <a:schemeClr val="tx1"/>
                </a:solidFill>
                <a:latin typeface="Arial" panose="020B0604020202020204" pitchFamily="34" charset="0"/>
                <a:cs typeface="Arial" panose="020B0604020202020204" pitchFamily="34" charset="0"/>
              </a:rPr>
              <a:t>(</a:t>
            </a:r>
            <a:r>
              <a:rPr lang="en-AU" b="1" i="1" dirty="0">
                <a:solidFill>
                  <a:schemeClr val="tx1"/>
                </a:solidFill>
                <a:latin typeface="Arial" panose="020B0604020202020204" pitchFamily="34" charset="0"/>
                <a:cs typeface="Arial" panose="020B0604020202020204" pitchFamily="34" charset="0"/>
              </a:rPr>
              <a:t>Procedure for Regulating Activities of Private Security Companies in Afghanistan; Presidential Decree No. 62 of the Islamic Republic of Afghanistan about the Dissolution of Private Security Companies of 2010; Bridging Strategy for Implementation of Presidential Decree 62 (Dissolution of Private Security Companies</a:t>
            </a:r>
            <a:r>
              <a:rPr lang="en-AU" altLang="en-US" b="1" dirty="0" smtClean="0">
                <a:solidFill>
                  <a:schemeClr val="tx1"/>
                </a:solidFill>
                <a:latin typeface="Arial" panose="020B0604020202020204" pitchFamily="34" charset="0"/>
                <a:cs typeface="Arial" panose="020B0604020202020204" pitchFamily="34" charset="0"/>
              </a:rPr>
              <a:t>))</a:t>
            </a:r>
            <a:endParaRPr lang="en-AU" altLang="en-US" b="1" dirty="0">
              <a:solidFill>
                <a:schemeClr val="tx1"/>
              </a:solidFill>
              <a:latin typeface="Arial" panose="020B0604020202020204" pitchFamily="34" charset="0"/>
              <a:cs typeface="Arial" panose="020B0604020202020204" pitchFamily="34" charset="0"/>
            </a:endParaRPr>
          </a:p>
          <a:p>
            <a:pPr eaLnBrk="1" fontAlgn="auto" hangingPunct="1">
              <a:lnSpc>
                <a:spcPct val="150000"/>
              </a:lnSpc>
              <a:spcBef>
                <a:spcPts val="0"/>
              </a:spcBef>
              <a:spcAft>
                <a:spcPts val="0"/>
              </a:spcAft>
              <a:defRPr/>
            </a:pPr>
            <a:endParaRPr lang="en-AU" altLang="en-US" b="1" dirty="0">
              <a:solidFill>
                <a:schemeClr val="tx1"/>
              </a:solidFill>
              <a:latin typeface="Arial" panose="020B0604020202020204" pitchFamily="34" charset="0"/>
              <a:cs typeface="Arial" panose="020B0604020202020204" pitchFamily="34" charset="0"/>
            </a:endParaRPr>
          </a:p>
          <a:p>
            <a:pPr eaLnBrk="1" fontAlgn="auto" hangingPunct="1">
              <a:lnSpc>
                <a:spcPct val="150000"/>
              </a:lnSpc>
              <a:spcBef>
                <a:spcPts val="0"/>
              </a:spcBef>
              <a:spcAft>
                <a:spcPts val="0"/>
              </a:spcAft>
              <a:defRPr/>
            </a:pPr>
            <a:r>
              <a:rPr lang="en-AU" altLang="en-US" b="1" dirty="0">
                <a:solidFill>
                  <a:schemeClr val="tx1"/>
                </a:solidFill>
                <a:latin typeface="Arial" panose="020B0604020202020204" pitchFamily="34" charset="0"/>
                <a:cs typeface="Arial" panose="020B0604020202020204" pitchFamily="34" charset="0"/>
              </a:rPr>
              <a:t>Iraq (</a:t>
            </a:r>
            <a:r>
              <a:rPr lang="en-AU" b="1" i="1" dirty="0">
                <a:solidFill>
                  <a:schemeClr val="tx1"/>
                </a:solidFill>
                <a:latin typeface="Arial" panose="020B0604020202020204" pitchFamily="34" charset="0"/>
                <a:cs typeface="Arial" panose="020B0604020202020204" pitchFamily="34" charset="0"/>
              </a:rPr>
              <a:t>Coalition Provision Authority Order No. 17 (Revised)</a:t>
            </a:r>
            <a:r>
              <a:rPr lang="en-AU" b="1" dirty="0">
                <a:solidFill>
                  <a:schemeClr val="tx1"/>
                </a:solidFill>
                <a:latin typeface="Arial" panose="020B0604020202020204" pitchFamily="34" charset="0"/>
                <a:cs typeface="Arial" panose="020B0604020202020204" pitchFamily="34" charset="0"/>
              </a:rPr>
              <a:t>; </a:t>
            </a:r>
            <a:r>
              <a:rPr lang="en-AU" b="1" i="1" dirty="0">
                <a:solidFill>
                  <a:schemeClr val="tx1"/>
                </a:solidFill>
                <a:latin typeface="Arial" panose="020B0604020202020204" pitchFamily="34" charset="0"/>
                <a:cs typeface="Arial" panose="020B0604020202020204" pitchFamily="34" charset="0"/>
              </a:rPr>
              <a:t>Coalition Provisional Authority Memorandum Number 17: Registration Requirements for Private Security Companies; Agreement Between the United States of America and the Republic of Iraq On the Withdrawal of the United States Forces from Iraq and the Organization of Their Activities during Their Temporary Presence in Iraq</a:t>
            </a:r>
            <a:r>
              <a:rPr lang="en-AU" altLang="en-US" b="1" dirty="0">
                <a:solidFill>
                  <a:schemeClr val="tx1"/>
                </a:solidFill>
                <a:latin typeface="Arial" panose="020B0604020202020204" pitchFamily="34" charset="0"/>
                <a:cs typeface="Arial" panose="020B0604020202020204" pitchFamily="34" charset="0"/>
              </a:rPr>
              <a:t>)</a:t>
            </a:r>
          </a:p>
          <a:p>
            <a:pPr eaLnBrk="1" fontAlgn="auto" hangingPunct="1">
              <a:lnSpc>
                <a:spcPct val="150000"/>
              </a:lnSpc>
              <a:spcBef>
                <a:spcPts val="0"/>
              </a:spcBef>
              <a:spcAft>
                <a:spcPts val="0"/>
              </a:spcAft>
              <a:defRPr/>
            </a:pPr>
            <a:endParaRPr lang="en-AU" altLang="en-US" b="1" dirty="0">
              <a:solidFill>
                <a:schemeClr val="tx1"/>
              </a:solidFill>
              <a:latin typeface="Arial" panose="020B0604020202020204" pitchFamily="34" charset="0"/>
              <a:cs typeface="Arial" panose="020B0604020202020204" pitchFamily="34" charset="0"/>
            </a:endParaRPr>
          </a:p>
          <a:p>
            <a:pPr eaLnBrk="1" fontAlgn="auto" hangingPunct="1">
              <a:lnSpc>
                <a:spcPct val="150000"/>
              </a:lnSpc>
              <a:spcBef>
                <a:spcPts val="0"/>
              </a:spcBef>
              <a:spcAft>
                <a:spcPts val="0"/>
              </a:spcAft>
              <a:defRPr/>
            </a:pPr>
            <a:r>
              <a:rPr lang="en-AU" altLang="en-US" b="1" dirty="0">
                <a:solidFill>
                  <a:schemeClr val="tx1"/>
                </a:solidFill>
                <a:latin typeface="Arial" panose="020B0604020202020204" pitchFamily="34" charset="0"/>
                <a:cs typeface="Arial" panose="020B0604020202020204" pitchFamily="34" charset="0"/>
              </a:rPr>
              <a:t>Indonesia (</a:t>
            </a:r>
            <a:r>
              <a:rPr lang="en-AU" b="1" i="1" dirty="0">
                <a:solidFill>
                  <a:schemeClr val="tx1"/>
                </a:solidFill>
                <a:latin typeface="Arial" panose="020B0604020202020204" pitchFamily="34" charset="0"/>
                <a:cs typeface="Arial" panose="020B0604020202020204" pitchFamily="34" charset="0"/>
              </a:rPr>
              <a:t>Regulation of the National Chief of Police Number 24 of 2007 on Management of Security Organisations, Companies and Government Bodies</a:t>
            </a:r>
            <a:r>
              <a:rPr lang="en-AU" altLang="en-US" b="1" dirty="0">
                <a:solidFill>
                  <a:schemeClr val="tx1"/>
                </a:solidFill>
                <a:latin typeface="Arial" panose="020B0604020202020204" pitchFamily="34" charset="0"/>
                <a:cs typeface="Arial" panose="020B0604020202020204" pitchFamily="34" charset="0"/>
              </a:rPr>
              <a:t>)</a:t>
            </a:r>
          </a:p>
          <a:p>
            <a:endParaRPr lang="en-AU" dirty="0">
              <a:solidFill>
                <a:schemeClr val="tx1"/>
              </a:solidFill>
            </a:endParaRPr>
          </a:p>
        </p:txBody>
      </p:sp>
    </p:spTree>
    <p:extLst>
      <p:ext uri="{BB962C8B-B14F-4D97-AF65-F5344CB8AC3E}">
        <p14:creationId xmlns:p14="http://schemas.microsoft.com/office/powerpoint/2010/main" val="3834227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87400" y="266700"/>
            <a:ext cx="10920413" cy="6192157"/>
          </a:xfrm>
        </p:spPr>
        <p:txBody>
          <a:bodyPr rtlCol="0">
            <a:normAutofit/>
          </a:bodyPr>
          <a:lstStyle/>
          <a:p>
            <a:pPr algn="ctr" eaLnBrk="1" fontAlgn="auto" hangingPunct="1">
              <a:lnSpc>
                <a:spcPct val="150000"/>
              </a:lnSpc>
              <a:defRPr/>
            </a:pPr>
            <a:r>
              <a:rPr lang="en-AU" altLang="en-US" sz="24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Definition of PSCs and </a:t>
            </a: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PMCs (</a:t>
            </a:r>
            <a:r>
              <a:rPr lang="en-AU" altLang="en-US" sz="2400" b="1" i="1"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AU" alt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eaLnBrk="1" fontAlgn="auto" hangingPunct="1">
              <a:lnSpc>
                <a:spcPct val="150000"/>
              </a:lnSpc>
              <a:defRPr/>
            </a:pPr>
            <a:endParaRPr lang="en-AU" sz="2400" b="1" dirty="0" smtClean="0">
              <a:solidFill>
                <a:schemeClr val="tx1"/>
              </a:solidFill>
              <a:latin typeface="Arial" panose="020B0604020202020204" pitchFamily="34" charset="0"/>
              <a:cs typeface="Arial" panose="020B0604020202020204" pitchFamily="34" charset="0"/>
            </a:endParaRPr>
          </a:p>
          <a:p>
            <a:pPr eaLnBrk="1" fontAlgn="auto" hangingPunct="1">
              <a:lnSpc>
                <a:spcPct val="150000"/>
              </a:lnSpc>
              <a:defRPr/>
            </a:pPr>
            <a:r>
              <a:rPr lang="en-AU" sz="2000" b="1" dirty="0" smtClean="0">
                <a:solidFill>
                  <a:schemeClr val="tx1"/>
                </a:solidFill>
                <a:latin typeface="Arial" panose="020B0604020202020204" pitchFamily="34" charset="0"/>
                <a:cs typeface="Arial" panose="020B0604020202020204" pitchFamily="34" charset="0"/>
              </a:rPr>
              <a:t>Very </a:t>
            </a:r>
            <a:r>
              <a:rPr lang="en-AU" sz="2000" b="1" dirty="0">
                <a:solidFill>
                  <a:schemeClr val="tx1"/>
                </a:solidFill>
                <a:latin typeface="Arial" panose="020B0604020202020204" pitchFamily="34" charset="0"/>
                <a:cs typeface="Arial" panose="020B0604020202020204" pitchFamily="34" charset="0"/>
              </a:rPr>
              <a:t>difficult to distinguish between PSCs and PMCs in practical </a:t>
            </a:r>
            <a:r>
              <a:rPr lang="en-AU" sz="2000" b="1" dirty="0" smtClean="0">
                <a:solidFill>
                  <a:schemeClr val="tx1"/>
                </a:solidFill>
                <a:latin typeface="Arial" panose="020B0604020202020204" pitchFamily="34" charset="0"/>
                <a:cs typeface="Arial" panose="020B0604020202020204" pitchFamily="34" charset="0"/>
              </a:rPr>
              <a:t>terms:</a:t>
            </a:r>
          </a:p>
          <a:p>
            <a:pPr marL="1074738" indent="-363538" eaLnBrk="1" fontAlgn="auto" hangingPunct="1">
              <a:lnSpc>
                <a:spcPct val="150000"/>
              </a:lnSpc>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both </a:t>
            </a:r>
            <a:r>
              <a:rPr lang="en-AU" sz="2000" b="1" dirty="0">
                <a:solidFill>
                  <a:schemeClr val="tx1"/>
                </a:solidFill>
                <a:latin typeface="Arial" panose="020B0604020202020204" pitchFamily="34" charset="0"/>
                <a:cs typeface="Arial" panose="020B0604020202020204" pitchFamily="34" charset="0"/>
              </a:rPr>
              <a:t>organisations frequently perform </a:t>
            </a:r>
            <a:r>
              <a:rPr lang="en-AU" sz="2000" b="1" dirty="0" smtClean="0">
                <a:solidFill>
                  <a:schemeClr val="tx1"/>
                </a:solidFill>
                <a:latin typeface="Arial" panose="020B0604020202020204" pitchFamily="34" charset="0"/>
                <a:cs typeface="Arial" panose="020B0604020202020204" pitchFamily="34" charset="0"/>
              </a:rPr>
              <a:t>same </a:t>
            </a:r>
            <a:r>
              <a:rPr lang="en-AU" sz="2000" b="1" dirty="0">
                <a:solidFill>
                  <a:schemeClr val="tx1"/>
                </a:solidFill>
                <a:latin typeface="Arial" panose="020B0604020202020204" pitchFamily="34" charset="0"/>
                <a:cs typeface="Arial" panose="020B0604020202020204" pitchFamily="34" charset="0"/>
              </a:rPr>
              <a:t>type of </a:t>
            </a:r>
            <a:r>
              <a:rPr lang="en-AU" sz="2000" b="1" dirty="0" smtClean="0">
                <a:solidFill>
                  <a:schemeClr val="tx1"/>
                </a:solidFill>
                <a:latin typeface="Arial" panose="020B0604020202020204" pitchFamily="34" charset="0"/>
                <a:cs typeface="Arial" panose="020B0604020202020204" pitchFamily="34" charset="0"/>
              </a:rPr>
              <a:t>tasks; </a:t>
            </a:r>
          </a:p>
          <a:p>
            <a:pPr marL="1074738" indent="-363538" eaLnBrk="1" fontAlgn="auto" hangingPunct="1">
              <a:lnSpc>
                <a:spcPct val="150000"/>
              </a:lnSpc>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lack </a:t>
            </a:r>
            <a:r>
              <a:rPr lang="en-AU" sz="2000" b="1" dirty="0">
                <a:solidFill>
                  <a:schemeClr val="tx1"/>
                </a:solidFill>
                <a:latin typeface="Arial" panose="020B0604020202020204" pitchFamily="34" charset="0"/>
                <a:cs typeface="Arial" panose="020B0604020202020204" pitchFamily="34" charset="0"/>
              </a:rPr>
              <a:t>of legal instruments to define </a:t>
            </a:r>
            <a:r>
              <a:rPr lang="en-AU" sz="2000" b="1" dirty="0" smtClean="0">
                <a:solidFill>
                  <a:schemeClr val="tx1"/>
                </a:solidFill>
                <a:latin typeface="Arial" panose="020B0604020202020204" pitchFamily="34" charset="0"/>
                <a:cs typeface="Arial" panose="020B0604020202020204" pitchFamily="34" charset="0"/>
              </a:rPr>
              <a:t>both companies and </a:t>
            </a:r>
            <a:r>
              <a:rPr lang="en-AU" sz="2000" b="1" dirty="0">
                <a:solidFill>
                  <a:schemeClr val="tx1"/>
                </a:solidFill>
                <a:latin typeface="Arial" panose="020B0604020202020204" pitchFamily="34" charset="0"/>
                <a:cs typeface="Arial" panose="020B0604020202020204" pitchFamily="34" charset="0"/>
              </a:rPr>
              <a:t>their legal </a:t>
            </a:r>
            <a:r>
              <a:rPr lang="en-AU" sz="2000" b="1" dirty="0" smtClean="0">
                <a:solidFill>
                  <a:schemeClr val="tx1"/>
                </a:solidFill>
                <a:latin typeface="Arial" panose="020B0604020202020204" pitchFamily="34" charset="0"/>
                <a:cs typeface="Arial" panose="020B0604020202020204" pitchFamily="34" charset="0"/>
              </a:rPr>
              <a:t>status;  </a:t>
            </a:r>
          </a:p>
          <a:p>
            <a:pPr marL="1074738" indent="-363538" eaLnBrk="1" fontAlgn="auto" hangingPunct="1">
              <a:lnSpc>
                <a:spcPct val="150000"/>
              </a:lnSpc>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some </a:t>
            </a:r>
            <a:r>
              <a:rPr lang="en-AU" sz="2000" b="1" dirty="0">
                <a:solidFill>
                  <a:schemeClr val="tx1"/>
                </a:solidFill>
                <a:latin typeface="Arial" panose="020B0604020202020204" pitchFamily="34" charset="0"/>
                <a:cs typeface="Arial" panose="020B0604020202020204" pitchFamily="34" charset="0"/>
              </a:rPr>
              <a:t>PMCs describe themselves as </a:t>
            </a:r>
            <a:r>
              <a:rPr lang="en-AU" sz="2000" b="1" dirty="0" smtClean="0">
                <a:solidFill>
                  <a:schemeClr val="tx1"/>
                </a:solidFill>
                <a:latin typeface="Arial" panose="020B0604020202020204" pitchFamily="34" charset="0"/>
                <a:cs typeface="Arial" panose="020B0604020202020204" pitchFamily="34" charset="0"/>
              </a:rPr>
              <a:t>PSCs.</a:t>
            </a:r>
            <a:endParaRPr lang="en-AU" sz="2000" b="1" dirty="0">
              <a:solidFill>
                <a:schemeClr val="tx1"/>
              </a:solidFill>
              <a:latin typeface="Arial" panose="020B0604020202020204" pitchFamily="34" charset="0"/>
              <a:cs typeface="Arial" panose="020B0604020202020204" pitchFamily="34" charset="0"/>
            </a:endParaRPr>
          </a:p>
          <a:p>
            <a:pPr eaLnBrk="1" fontAlgn="auto" hangingPunct="1">
              <a:lnSpc>
                <a:spcPct val="150000"/>
              </a:lnSpc>
              <a:defRPr/>
            </a:pPr>
            <a:r>
              <a:rPr lang="en-AU" sz="2000" b="1" dirty="0">
                <a:solidFill>
                  <a:schemeClr val="tx1"/>
                </a:solidFill>
                <a:latin typeface="Arial" panose="020B0604020202020204" pitchFamily="34" charset="0"/>
                <a:cs typeface="Arial" panose="020B0604020202020204" pitchFamily="34" charset="0"/>
              </a:rPr>
              <a:t> </a:t>
            </a:r>
          </a:p>
          <a:p>
            <a:pPr eaLnBrk="1" fontAlgn="auto" hangingPunct="1">
              <a:lnSpc>
                <a:spcPct val="150000"/>
              </a:lnSpc>
              <a:defRPr/>
            </a:pPr>
            <a:r>
              <a:rPr lang="en-AU" sz="2000" b="1" dirty="0" smtClean="0">
                <a:solidFill>
                  <a:schemeClr val="tx1"/>
                </a:solidFill>
                <a:latin typeface="Arial" panose="020B0604020202020204" pitchFamily="34" charset="0"/>
                <a:cs typeface="Arial" panose="020B0604020202020204" pitchFamily="34" charset="0"/>
              </a:rPr>
              <a:t>But in principle, two </a:t>
            </a:r>
            <a:r>
              <a:rPr lang="en-AU" sz="2000" b="1" dirty="0">
                <a:solidFill>
                  <a:schemeClr val="tx1"/>
                </a:solidFill>
                <a:latin typeface="Arial" panose="020B0604020202020204" pitchFamily="34" charset="0"/>
                <a:cs typeface="Arial" panose="020B0604020202020204" pitchFamily="34" charset="0"/>
              </a:rPr>
              <a:t>different </a:t>
            </a:r>
            <a:r>
              <a:rPr lang="en-AU" sz="2000" b="1" dirty="0" smtClean="0">
                <a:solidFill>
                  <a:schemeClr val="tx1"/>
                </a:solidFill>
                <a:latin typeface="Arial" panose="020B0604020202020204" pitchFamily="34" charset="0"/>
                <a:cs typeface="Arial" panose="020B0604020202020204" pitchFamily="34" charset="0"/>
              </a:rPr>
              <a:t>organisations </a:t>
            </a:r>
          </a:p>
          <a:p>
            <a:pPr marL="1054100" indent="-342900" eaLnBrk="1" fontAlgn="auto" hangingPunct="1">
              <a:lnSpc>
                <a:spcPct val="150000"/>
              </a:lnSpc>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PMCs </a:t>
            </a:r>
            <a:r>
              <a:rPr lang="en-AU" sz="2000" b="1" dirty="0">
                <a:solidFill>
                  <a:schemeClr val="tx1"/>
                </a:solidFill>
                <a:latin typeface="Arial" panose="020B0604020202020204" pitchFamily="34" charset="0"/>
                <a:cs typeface="Arial" panose="020B0604020202020204" pitchFamily="34" charset="0"/>
              </a:rPr>
              <a:t>having a military </a:t>
            </a:r>
            <a:r>
              <a:rPr lang="en-AU" sz="2000" b="1" dirty="0" smtClean="0">
                <a:solidFill>
                  <a:schemeClr val="tx1"/>
                </a:solidFill>
                <a:latin typeface="Arial" panose="020B0604020202020204" pitchFamily="34" charset="0"/>
                <a:cs typeface="Arial" panose="020B0604020202020204" pitchFamily="34" charset="0"/>
              </a:rPr>
              <a:t>nature;  </a:t>
            </a:r>
          </a:p>
          <a:p>
            <a:pPr marL="1054100" indent="-342900" eaLnBrk="1" fontAlgn="auto" hangingPunct="1">
              <a:lnSpc>
                <a:spcPct val="150000"/>
              </a:lnSpc>
              <a:buFont typeface="Arial" panose="020B0604020202020204" pitchFamily="34" charset="0"/>
              <a:buChar char="•"/>
              <a:defRPr/>
            </a:pPr>
            <a:r>
              <a:rPr lang="en-AU" sz="2000" b="1" dirty="0" smtClean="0">
                <a:solidFill>
                  <a:schemeClr val="tx1"/>
                </a:solidFill>
                <a:latin typeface="Arial" panose="020B0604020202020204" pitchFamily="34" charset="0"/>
                <a:cs typeface="Arial" panose="020B0604020202020204" pitchFamily="34" charset="0"/>
              </a:rPr>
              <a:t>PSCs </a:t>
            </a:r>
            <a:r>
              <a:rPr lang="en-AU" sz="2000" b="1" dirty="0">
                <a:solidFill>
                  <a:schemeClr val="tx1"/>
                </a:solidFill>
                <a:latin typeface="Arial" panose="020B0604020202020204" pitchFamily="34" charset="0"/>
                <a:cs typeface="Arial" panose="020B0604020202020204" pitchFamily="34" charset="0"/>
              </a:rPr>
              <a:t>being more civilian or law </a:t>
            </a:r>
            <a:r>
              <a:rPr lang="en-AU" sz="2000" b="1" dirty="0" smtClean="0">
                <a:solidFill>
                  <a:schemeClr val="tx1"/>
                </a:solidFill>
                <a:latin typeface="Arial" panose="020B0604020202020204" pitchFamily="34" charset="0"/>
                <a:cs typeface="Arial" panose="020B0604020202020204" pitchFamily="34" charset="0"/>
              </a:rPr>
              <a:t>enforcement </a:t>
            </a:r>
            <a:r>
              <a:rPr lang="en-AU" sz="2000" b="1" dirty="0">
                <a:solidFill>
                  <a:schemeClr val="tx1"/>
                </a:solidFill>
                <a:latin typeface="Arial" panose="020B0604020202020204" pitchFamily="34" charset="0"/>
                <a:cs typeface="Arial" panose="020B0604020202020204" pitchFamily="34" charset="0"/>
              </a:rPr>
              <a:t>in nature. </a:t>
            </a:r>
            <a:endParaRPr lang="en-AU" sz="20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1652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87400" y="450850"/>
            <a:ext cx="10920413" cy="5465763"/>
          </a:xfrm>
        </p:spPr>
        <p:txBody>
          <a:bodyPr rtlCol="0">
            <a:normAutofit lnSpcReduction="10000"/>
          </a:bodyPr>
          <a:lstStyle/>
          <a:p>
            <a:pPr algn="ctr" eaLnBrk="1" fontAlgn="auto" hangingPunct="1">
              <a:lnSpc>
                <a:spcPct val="150000"/>
              </a:lnSpc>
              <a:defRPr/>
            </a:pP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PSC </a:t>
            </a:r>
            <a:r>
              <a:rPr lang="en-AU" altLang="en-US" sz="24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t>
            </a:r>
            <a:r>
              <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PMC Upsides and Downsides</a:t>
            </a:r>
          </a:p>
          <a:p>
            <a:pPr algn="ctr" eaLnBrk="1" fontAlgn="auto" hangingPunct="1">
              <a:lnSpc>
                <a:spcPct val="150000"/>
              </a:lnSpc>
              <a:defRPr/>
            </a:pPr>
            <a:endParaRPr lang="en-AU" altLang="en-US" sz="24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eaLnBrk="1" fontAlgn="auto" hangingPunct="1">
              <a:lnSpc>
                <a:spcPct val="150000"/>
              </a:lnSpc>
              <a:spcBef>
                <a:spcPts val="0"/>
              </a:spcBef>
              <a:spcAft>
                <a:spcPts val="0"/>
              </a:spcAft>
              <a:defRPr/>
            </a:pPr>
            <a:r>
              <a:rPr lang="en-AU" altLang="en-US" sz="2000" b="1" i="1" dirty="0" smtClean="0">
                <a:solidFill>
                  <a:schemeClr val="tx1"/>
                </a:solidFill>
                <a:latin typeface="Arial" panose="020B0604020202020204" pitchFamily="34" charset="0"/>
                <a:cs typeface="Arial" panose="020B0604020202020204" pitchFamily="34" charset="0"/>
              </a:rPr>
              <a:t>Positives</a:t>
            </a:r>
          </a:p>
          <a:p>
            <a:pPr eaLnBrk="1" fontAlgn="auto" hangingPunct="1">
              <a:lnSpc>
                <a:spcPct val="150000"/>
              </a:lnSpc>
              <a:spcBef>
                <a:spcPts val="0"/>
              </a:spcBef>
              <a:spcAft>
                <a:spcPts val="0"/>
              </a:spcAft>
              <a:defRPr/>
            </a:pPr>
            <a:endParaRPr lang="en-AU" altLang="en-US" sz="2000" b="1" dirty="0" smtClean="0">
              <a:solidFill>
                <a:schemeClr val="tx1"/>
              </a:solidFill>
              <a:latin typeface="Arial" panose="020B0604020202020204" pitchFamily="34" charset="0"/>
              <a:cs typeface="Arial" panose="020B0604020202020204" pitchFamily="34" charset="0"/>
            </a:endParaRPr>
          </a:p>
          <a:p>
            <a:pPr marL="342900" indent="-342900" eaLnBrk="1" fontAlgn="auto" hangingPunct="1">
              <a:lnSpc>
                <a:spcPct val="150000"/>
              </a:lnSpc>
              <a:spcBef>
                <a:spcPts val="600"/>
              </a:spcBef>
              <a:spcAft>
                <a:spcPts val="0"/>
              </a:spcAft>
              <a:buFont typeface="Arial" panose="020B0604020202020204" pitchFamily="34" charset="0"/>
              <a:buChar char="•"/>
              <a:defRPr/>
            </a:pPr>
            <a:r>
              <a:rPr lang="en-AU" altLang="en-US" sz="2000" b="1" dirty="0" smtClean="0">
                <a:solidFill>
                  <a:schemeClr val="tx1"/>
                </a:solidFill>
                <a:latin typeface="Arial" panose="020B0604020202020204" pitchFamily="34" charset="0"/>
                <a:cs typeface="Arial" panose="020B0604020202020204" pitchFamily="34" charset="0"/>
              </a:rPr>
              <a:t>Maintenance of law and order</a:t>
            </a:r>
          </a:p>
          <a:p>
            <a:pPr marL="342900" indent="-342900" eaLnBrk="1" fontAlgn="auto" hangingPunct="1">
              <a:lnSpc>
                <a:spcPct val="150000"/>
              </a:lnSpc>
              <a:spcBef>
                <a:spcPts val="600"/>
              </a:spcBef>
              <a:spcAft>
                <a:spcPts val="0"/>
              </a:spcAft>
              <a:buFont typeface="Arial" panose="020B0604020202020204" pitchFamily="34" charset="0"/>
              <a:buChar char="•"/>
              <a:defRPr/>
            </a:pPr>
            <a:r>
              <a:rPr lang="en-AU" altLang="en-US" sz="2000" b="1" dirty="0" smtClean="0">
                <a:solidFill>
                  <a:schemeClr val="tx1"/>
                </a:solidFill>
                <a:latin typeface="Arial" panose="020B0604020202020204" pitchFamily="34" charset="0"/>
                <a:cs typeface="Arial" panose="020B0604020202020204" pitchFamily="34" charset="0"/>
              </a:rPr>
              <a:t>Surge and flexibility of PMCs/PSCs</a:t>
            </a:r>
          </a:p>
          <a:p>
            <a:pPr marL="342900" indent="-342900" eaLnBrk="1" fontAlgn="auto" hangingPunct="1">
              <a:lnSpc>
                <a:spcPct val="150000"/>
              </a:lnSpc>
              <a:spcBef>
                <a:spcPts val="600"/>
              </a:spcBef>
              <a:spcAft>
                <a:spcPts val="0"/>
              </a:spcAft>
              <a:buFont typeface="Arial" panose="020B0604020202020204" pitchFamily="34" charset="0"/>
              <a:buChar char="•"/>
              <a:defRPr/>
            </a:pPr>
            <a:r>
              <a:rPr lang="en-AU" altLang="en-US" sz="2000" b="1" dirty="0" smtClean="0">
                <a:solidFill>
                  <a:schemeClr val="tx1"/>
                </a:solidFill>
                <a:latin typeface="Arial" panose="020B0604020202020204" pitchFamily="34" charset="0"/>
                <a:cs typeface="Arial" panose="020B0604020202020204" pitchFamily="34" charset="0"/>
              </a:rPr>
              <a:t>Specialised skills &amp; expertise</a:t>
            </a:r>
          </a:p>
          <a:p>
            <a:pPr marL="342900" indent="-342900" eaLnBrk="1" fontAlgn="auto" hangingPunct="1">
              <a:lnSpc>
                <a:spcPct val="150000"/>
              </a:lnSpc>
              <a:spcBef>
                <a:spcPts val="600"/>
              </a:spcBef>
              <a:spcAft>
                <a:spcPts val="0"/>
              </a:spcAft>
              <a:buFont typeface="Arial" panose="020B0604020202020204" pitchFamily="34" charset="0"/>
              <a:buChar char="•"/>
              <a:defRPr/>
            </a:pPr>
            <a:r>
              <a:rPr lang="en-AU" altLang="en-US" sz="2000" b="1" dirty="0" smtClean="0">
                <a:solidFill>
                  <a:schemeClr val="tx1"/>
                </a:solidFill>
                <a:latin typeface="Arial" panose="020B0604020202020204" pitchFamily="34" charset="0"/>
                <a:cs typeface="Arial" panose="020B0604020202020204" pitchFamily="34" charset="0"/>
              </a:rPr>
              <a:t>Effective use of limited resources – task specific </a:t>
            </a:r>
          </a:p>
          <a:p>
            <a:pPr marL="342900" indent="-342900" eaLnBrk="1" fontAlgn="auto" hangingPunct="1">
              <a:lnSpc>
                <a:spcPct val="150000"/>
              </a:lnSpc>
              <a:spcBef>
                <a:spcPts val="600"/>
              </a:spcBef>
              <a:spcAft>
                <a:spcPts val="0"/>
              </a:spcAft>
              <a:buFont typeface="Arial" panose="020B0604020202020204" pitchFamily="34" charset="0"/>
              <a:buChar char="•"/>
              <a:defRPr/>
            </a:pPr>
            <a:r>
              <a:rPr lang="en-AU" altLang="en-US" sz="2000" b="1" dirty="0" smtClean="0">
                <a:solidFill>
                  <a:schemeClr val="tx1"/>
                </a:solidFill>
                <a:latin typeface="Arial" panose="020B0604020202020204" pitchFamily="34" charset="0"/>
                <a:cs typeface="Arial" panose="020B0604020202020204" pitchFamily="34" charset="0"/>
              </a:rPr>
              <a:t>Can limit political fallout</a:t>
            </a:r>
          </a:p>
          <a:p>
            <a:pPr marL="342900" indent="-342900" eaLnBrk="1" fontAlgn="auto" hangingPunct="1">
              <a:lnSpc>
                <a:spcPct val="150000"/>
              </a:lnSpc>
              <a:spcBef>
                <a:spcPts val="600"/>
              </a:spcBef>
              <a:spcAft>
                <a:spcPts val="0"/>
              </a:spcAft>
              <a:buFont typeface="Arial" panose="020B0604020202020204" pitchFamily="34" charset="0"/>
              <a:buChar char="•"/>
              <a:defRPr/>
            </a:pPr>
            <a:r>
              <a:rPr lang="en-AU" altLang="en-US" sz="2000" b="1" dirty="0" smtClean="0">
                <a:solidFill>
                  <a:schemeClr val="tx1"/>
                </a:solidFill>
                <a:latin typeface="Arial" panose="020B0604020202020204" pitchFamily="34" charset="0"/>
                <a:cs typeface="Arial" panose="020B0604020202020204" pitchFamily="34" charset="0"/>
              </a:rPr>
              <a:t>Covert capacity</a:t>
            </a:r>
            <a:endParaRPr lang="en-AU" altLang="en-US" sz="2000" b="1" dirty="0">
              <a:solidFill>
                <a:schemeClr val="tx1"/>
              </a:solidFill>
              <a:latin typeface="Arial" panose="020B0604020202020204" pitchFamily="34" charset="0"/>
              <a:cs typeface="Arial" panose="020B0604020202020204" pitchFamily="34" charset="0"/>
            </a:endParaRPr>
          </a:p>
          <a:p>
            <a:pPr eaLnBrk="1" fontAlgn="auto" hangingPunct="1">
              <a:lnSpc>
                <a:spcPct val="150000"/>
              </a:lnSpc>
              <a:defRPr/>
            </a:pPr>
            <a:endParaRPr lang="en-AU" sz="20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0828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1208</TotalTime>
  <Words>2359</Words>
  <Application>Microsoft Office PowerPoint</Application>
  <PresentationFormat>Custom</PresentationFormat>
  <Paragraphs>357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Salvador Soares</dc:creator>
  <cp:lastModifiedBy>Owner</cp:lastModifiedBy>
  <cp:revision>134</cp:revision>
  <cp:lastPrinted>2014-07-08T02:04:20Z</cp:lastPrinted>
  <dcterms:created xsi:type="dcterms:W3CDTF">2014-07-01T13:39:46Z</dcterms:created>
  <dcterms:modified xsi:type="dcterms:W3CDTF">2014-07-16T02:51:59Z</dcterms:modified>
</cp:coreProperties>
</file>